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8"/>
  </p:notesMasterIdLst>
  <p:sldIdLst>
    <p:sldId id="304" r:id="rId2"/>
    <p:sldId id="305" r:id="rId3"/>
    <p:sldId id="297" r:id="rId4"/>
    <p:sldId id="320" r:id="rId5"/>
    <p:sldId id="332" r:id="rId6"/>
    <p:sldId id="328" r:id="rId7"/>
    <p:sldId id="338" r:id="rId8"/>
    <p:sldId id="291" r:id="rId9"/>
    <p:sldId id="287" r:id="rId10"/>
    <p:sldId id="290" r:id="rId11"/>
    <p:sldId id="267" r:id="rId12"/>
    <p:sldId id="316" r:id="rId13"/>
    <p:sldId id="282" r:id="rId14"/>
    <p:sldId id="319" r:id="rId15"/>
    <p:sldId id="333" r:id="rId16"/>
    <p:sldId id="295" r:id="rId17"/>
  </p:sldIdLst>
  <p:sldSz cx="12192000" cy="6858000"/>
  <p:notesSz cx="7023100" cy="9309100"/>
  <p:embeddedFontLst>
    <p:embeddedFont>
      <p:font typeface="Calibri" panose="020F0502020204030204" pitchFamily="34"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D614699-4B6B-41EC-A8D6-F01BD9AD46D6}">
          <p14:sldIdLst>
            <p14:sldId id="304"/>
            <p14:sldId id="305"/>
            <p14:sldId id="297"/>
            <p14:sldId id="320"/>
            <p14:sldId id="332"/>
            <p14:sldId id="328"/>
            <p14:sldId id="338"/>
          </p14:sldIdLst>
        </p14:section>
        <p14:section name="Untitled Section" id="{1AA14A0E-4A58-4B17-A20E-23370E1D6A88}">
          <p14:sldIdLst>
            <p14:sldId id="291"/>
            <p14:sldId id="287"/>
            <p14:sldId id="290"/>
            <p14:sldId id="267"/>
            <p14:sldId id="316"/>
            <p14:sldId id="282"/>
            <p14:sldId id="319"/>
            <p14:sldId id="333"/>
            <p14:sldId id="295"/>
          </p14:sldIdLst>
        </p14:section>
      </p14:sectionLst>
    </p:ext>
    <p:ext uri="{EFAFB233-063F-42B5-8137-9DF3F51BA10A}">
      <p15:sldGuideLst xmlns:p15="http://schemas.microsoft.com/office/powerpoint/2012/main">
        <p15:guide id="1" orient="horz" pos="2160">
          <p15:clr>
            <a:srgbClr val="000000"/>
          </p15:clr>
        </p15:guide>
        <p15:guide id="2" pos="3888" userDrawn="1">
          <p15:clr>
            <a:srgbClr val="000000"/>
          </p15:clr>
        </p15:guide>
        <p15:guide id="3" pos="2280" userDrawn="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F3280-33A7-497C-8DF0-566863574743}">
  <a:tblStyle styleId="{5C5F3280-33A7-497C-8DF0-56686357474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5"/>
    <p:restoredTop sz="94674"/>
  </p:normalViewPr>
  <p:slideViewPr>
    <p:cSldViewPr snapToGrid="0">
      <p:cViewPr varScale="1">
        <p:scale>
          <a:sx n="94" d="100"/>
          <a:sy n="94" d="100"/>
        </p:scale>
        <p:origin x="78" y="420"/>
      </p:cViewPr>
      <p:guideLst>
        <p:guide orient="horz" pos="2160"/>
        <p:guide pos="3888"/>
        <p:guide pos="22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5455"/>
          </a:xfrm>
          <a:prstGeom prst="rect">
            <a:avLst/>
          </a:prstGeom>
          <a:noFill/>
          <a:ln>
            <a:noFill/>
          </a:ln>
        </p:spPr>
        <p:txBody>
          <a:bodyPr spcFirstLastPara="1" wrap="square" lIns="93308" tIns="46641" rIns="93308" bIns="46641" anchor="t"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8131" y="0"/>
            <a:ext cx="3043343" cy="465455"/>
          </a:xfrm>
          <a:prstGeom prst="rect">
            <a:avLst/>
          </a:prstGeom>
          <a:noFill/>
          <a:ln>
            <a:noFill/>
          </a:ln>
        </p:spPr>
        <p:txBody>
          <a:bodyPr spcFirstLastPara="1" wrap="square" lIns="93308" tIns="46641" rIns="93308" bIns="46641"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2310" y="4421823"/>
            <a:ext cx="5618480" cy="4189095"/>
          </a:xfrm>
          <a:prstGeom prst="rect">
            <a:avLst/>
          </a:prstGeom>
          <a:noFill/>
          <a:ln>
            <a:noFill/>
          </a:ln>
        </p:spPr>
        <p:txBody>
          <a:bodyPr spcFirstLastPara="1" wrap="square" lIns="93308" tIns="46641" rIns="93308" bIns="46641"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42028"/>
            <a:ext cx="3043343" cy="465455"/>
          </a:xfrm>
          <a:prstGeom prst="rect">
            <a:avLst/>
          </a:prstGeom>
          <a:noFill/>
          <a:ln>
            <a:noFill/>
          </a:ln>
        </p:spPr>
        <p:txBody>
          <a:bodyPr spcFirstLastPara="1" wrap="square" lIns="93308" tIns="46641" rIns="93308" bIns="46641" anchor="b"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8131" y="8842028"/>
            <a:ext cx="3043343" cy="465455"/>
          </a:xfrm>
          <a:prstGeom prst="rect">
            <a:avLst/>
          </a:prstGeom>
          <a:noFill/>
          <a:ln>
            <a:noFill/>
          </a:ln>
        </p:spPr>
        <p:txBody>
          <a:bodyPr spcFirstLastPara="1" wrap="square" lIns="93308" tIns="46641" rIns="93308" bIns="46641" anchor="b" anchorCtr="0">
            <a:noAutofit/>
          </a:bodyPr>
          <a:lstStyle/>
          <a:p>
            <a:pPr algn="r">
              <a:buSzPts val="1200"/>
            </a:pPr>
            <a:fld id="{00000000-1234-1234-1234-123412341234}" type="slidenum">
              <a:rPr lang="en-US" sz="1200" smtClean="0"/>
              <a:pPr algn="r">
                <a:buSzPts val="1200"/>
              </a:pPr>
              <a:t>‹#›</a:t>
            </a:fld>
            <a:endParaRPr 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a:pPr algn="r">
                <a:buSzPts val="1200"/>
              </a:pPr>
              <a:t>1</a:t>
            </a:fld>
            <a:endParaRPr lang="en-US"/>
          </a:p>
        </p:txBody>
      </p:sp>
    </p:spTree>
    <p:extLst>
      <p:ext uri="{BB962C8B-B14F-4D97-AF65-F5344CB8AC3E}">
        <p14:creationId xmlns:p14="http://schemas.microsoft.com/office/powerpoint/2010/main" val="296175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t>Alamo Colleges offer</a:t>
            </a:r>
            <a:r>
              <a:rPr lang="en-US" baseline="0" dirty="0"/>
              <a:t> the high wage high demand programs that lead to jobs careers that change lives.  We expect and demand the highest standard of  instruction from professors who teach hands on skills through experiential learning.  Yet we have a pay differential.  </a:t>
            </a:r>
            <a:endParaRPr dirty="0"/>
          </a:p>
        </p:txBody>
      </p:sp>
      <p:sp>
        <p:nvSpPr>
          <p:cNvPr id="184" name="Google Shape;184;p1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4233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5: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t>This is not to cry ….… it is to create awareness</a:t>
            </a:r>
            <a:endParaRPr dirty="0"/>
          </a:p>
        </p:txBody>
      </p:sp>
      <p:sp>
        <p:nvSpPr>
          <p:cNvPr id="195" name="Google Shape;195;p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6: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t>We would like to see the ratio for lab loading increased.  </a:t>
            </a:r>
            <a:endParaRPr dirty="0"/>
          </a:p>
        </p:txBody>
      </p:sp>
      <p:sp>
        <p:nvSpPr>
          <p:cNvPr id="266" name="Google Shape;266;p2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5575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t>We looked</a:t>
            </a:r>
            <a:r>
              <a:rPr lang="en-US" baseline="0" dirty="0"/>
              <a:t> at both in state and out of state systems but ranges were all over the place.  The  out of state median was .80-.89 with a response of 12 colleges.  Dallas is at .667 and tells us they have a consultant working on a new formula.  Austin chose to do a flat.75 to avoid the complexities.  </a:t>
            </a:r>
            <a:endParaRPr dirty="0"/>
          </a:p>
        </p:txBody>
      </p:sp>
      <p:sp>
        <p:nvSpPr>
          <p:cNvPr id="296" name="Google Shape;296;p3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r>
              <a:rPr lang="en-US" b="1" dirty="0"/>
              <a:t>Annual Cost to Increase Lab Loading Rates with benefit expense</a:t>
            </a:r>
            <a:endParaRPr lang="en-US" dirty="0"/>
          </a:p>
          <a:p>
            <a:r>
              <a:rPr lang="en-US" dirty="0"/>
              <a:t>Calculations provided by Human Resources and verified by Faculty</a:t>
            </a:r>
          </a:p>
          <a:p>
            <a:r>
              <a:rPr lang="en-US" dirty="0"/>
              <a:t>Used Weighted Average of FT Faculty and Adjunct Rates based on 55% FT /45% PT</a:t>
            </a:r>
          </a:p>
          <a:p>
            <a:r>
              <a:rPr lang="en-US" dirty="0"/>
              <a:t>Used 31% benefit Rate for FT (55% of cost) and 9% benefit rate for PT (45% of cost) - averages to 21% benefit expense</a:t>
            </a:r>
          </a:p>
          <a:p>
            <a:endParaRPr lang="en-US" dirty="0"/>
          </a:p>
        </p:txBody>
      </p:sp>
      <p:sp>
        <p:nvSpPr>
          <p:cNvPr id="320" name="Google Shape;320;p3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3615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t>Time line provided by board – survey showed all institutions varied-</a:t>
            </a:r>
            <a:r>
              <a:rPr lang="en-US" baseline="0" dirty="0"/>
              <a:t> some went 1-1  Austin went to.75  Landscape analysis was not possible due to variances ratios form college to college= committee decide this was not attainable.  We combined academic and workforce ratios</a:t>
            </a:r>
            <a:r>
              <a:rPr lang="en-US" baseline="0" dirty="0" smtClean="0"/>
              <a:t>.  WITH A COMMITMENT TO MOVE TO 1-1</a:t>
            </a:r>
            <a:endParaRPr dirty="0"/>
          </a:p>
        </p:txBody>
      </p:sp>
      <p:sp>
        <p:nvSpPr>
          <p:cNvPr id="107" name="Google Shape;107;p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082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a:pPr algn="r">
                <a:buSzPts val="1200"/>
              </a:pPr>
              <a:t>16</a:t>
            </a:fld>
            <a:endParaRPr lang="en-US"/>
          </a:p>
        </p:txBody>
      </p:sp>
    </p:spTree>
    <p:extLst>
      <p:ext uri="{BB962C8B-B14F-4D97-AF65-F5344CB8AC3E}">
        <p14:creationId xmlns:p14="http://schemas.microsoft.com/office/powerpoint/2010/main" val="61866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solidFill>
                  <a:schemeClr val="dk1"/>
                </a:solidFill>
                <a:latin typeface="Calibri"/>
                <a:ea typeface="Calibri"/>
                <a:cs typeface="Calibri"/>
                <a:sym typeface="Calibri"/>
              </a:rPr>
              <a:t>In March 2016, faculty at St. Philip’s College expressed concerns regarding lab loading. The SPC Faculty Senate brought this concern to the United Faculty Senate, who considered the issue and submitted a work proposal to the Executive Faculty Council (EFC) in Fall 2017. The EFC submitted its initial Recommendations to the PVC in February 2018. The PVC asked the EFC to continue work on this charge</a:t>
            </a:r>
            <a:endParaRPr lang="en-US" dirty="0"/>
          </a:p>
        </p:txBody>
      </p:sp>
      <p:sp>
        <p:nvSpPr>
          <p:cNvPr id="96" name="Google Shape;96;p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36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endParaRPr dirty="0"/>
          </a:p>
        </p:txBody>
      </p:sp>
      <p:sp>
        <p:nvSpPr>
          <p:cNvPr id="107" name="Google Shape;107;p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6074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t>Pedagogy relates to curricular</a:t>
            </a:r>
            <a:r>
              <a:rPr lang="en-US" baseline="0" dirty="0"/>
              <a:t> issues.  Curricular issues are not within this committee's scope so we did not move forward on this area of the  PVC charge.  </a:t>
            </a:r>
            <a:endParaRPr lang="en-US" dirty="0"/>
          </a:p>
        </p:txBody>
      </p:sp>
      <p:sp>
        <p:nvSpPr>
          <p:cNvPr id="107" name="Google Shape;107;p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5213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t>Time line provided by board – survey showed all institutions varied-</a:t>
            </a:r>
            <a:r>
              <a:rPr lang="en-US" baseline="0" dirty="0"/>
              <a:t> some went 1-1  Austin went to.75  Landscape analysis was not possible due to variances ratios form college to college= committee decide this was not attainable.  We combined academic and workforce ratios</a:t>
            </a:r>
            <a:r>
              <a:rPr lang="en-US" baseline="0" dirty="0" smtClean="0"/>
              <a:t>.  WITH A COMMITMENT TO MOVE TO 1-1</a:t>
            </a:r>
            <a:endParaRPr dirty="0"/>
          </a:p>
        </p:txBody>
      </p:sp>
      <p:sp>
        <p:nvSpPr>
          <p:cNvPr id="107" name="Google Shape;107;p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50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r>
              <a:rPr lang="en-US" dirty="0"/>
              <a:t>Time line provided by board – survey showed all institutions varied-</a:t>
            </a:r>
            <a:r>
              <a:rPr lang="en-US" baseline="0" dirty="0"/>
              <a:t> some went 1-1  Austin went to.75  Landscape analysis was not possible due to variances ratios form college to college= committee decide this was not attainable.  We combined academic and workforce ratios.</a:t>
            </a:r>
            <a:endParaRPr dirty="0"/>
          </a:p>
        </p:txBody>
      </p:sp>
      <p:sp>
        <p:nvSpPr>
          <p:cNvPr id="107" name="Google Shape;107;p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881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r>
              <a:rPr lang="en-US" b="1" dirty="0" smtClean="0"/>
              <a:t>Source- Alamo Colleges HR =Annual Cost to Increase Lab Loading Rates with benefit expense</a:t>
            </a:r>
            <a:endParaRPr lang="en-US" dirty="0" smtClean="0"/>
          </a:p>
          <a:p>
            <a:r>
              <a:rPr lang="en-US" dirty="0" smtClean="0"/>
              <a:t>Calculations provided by Human Resources and verified by Faculty</a:t>
            </a:r>
          </a:p>
          <a:p>
            <a:r>
              <a:rPr lang="en-US" dirty="0" smtClean="0"/>
              <a:t>Used Weighted Average of FT Faculty and Adjunct Rates based on 55% FT /45% PT</a:t>
            </a:r>
          </a:p>
          <a:p>
            <a:r>
              <a:rPr lang="en-US" dirty="0" smtClean="0"/>
              <a:t>Used 31% benefit Rate for FT (55% of cost) and 9% benefit rate for PT (45% of cost) - averages to 21% benefit expense</a:t>
            </a:r>
          </a:p>
          <a:p>
            <a:r>
              <a:rPr lang="en-US" dirty="0" smtClean="0"/>
              <a:t>We did not want to dictate hiring , we leave that to each college to determine. </a:t>
            </a:r>
          </a:p>
          <a:p>
            <a:endParaRPr lang="en-US" dirty="0" smtClean="0"/>
          </a:p>
          <a:p>
            <a:pPr marL="0" indent="0"/>
            <a:endParaRPr dirty="0"/>
          </a:p>
        </p:txBody>
      </p:sp>
      <p:sp>
        <p:nvSpPr>
          <p:cNvPr id="107" name="Google Shape;107;p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023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endParaRPr dirty="0">
              <a:solidFill>
                <a:schemeClr val="accent6"/>
              </a:solidFill>
            </a:endParaRPr>
          </a:p>
        </p:txBody>
      </p:sp>
      <p:sp>
        <p:nvSpPr>
          <p:cNvPr id="184" name="Google Shape;184;p1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68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lgn="just">
              <a:lnSpc>
                <a:spcPct val="107000"/>
              </a:lnSpc>
              <a:buClr>
                <a:schemeClr val="dk1"/>
              </a:buClr>
              <a:buSzPts val="2000"/>
            </a:pPr>
            <a:r>
              <a:rPr lang="en-US" dirty="0">
                <a:solidFill>
                  <a:schemeClr val="dk1"/>
                </a:solidFill>
                <a:latin typeface="Calibri"/>
                <a:ea typeface="Calibri"/>
                <a:cs typeface="Calibri"/>
                <a:sym typeface="Calibri"/>
              </a:rPr>
              <a:t>These negative consequences of pay differential in labs impacts our ability to train for the high demand high paying jobs outlined in the SA Works initiative. </a:t>
            </a:r>
            <a:endParaRPr lang="en-US" dirty="0"/>
          </a:p>
          <a:p>
            <a:pPr marL="0" indent="0" algn="just">
              <a:lnSpc>
                <a:spcPct val="107000"/>
              </a:lnSpc>
              <a:spcBef>
                <a:spcPts val="816"/>
              </a:spcBef>
              <a:buClr>
                <a:schemeClr val="dk1"/>
              </a:buClr>
              <a:buSzPts val="2000"/>
            </a:pPr>
            <a:r>
              <a:rPr lang="en-US" dirty="0">
                <a:solidFill>
                  <a:schemeClr val="dk1"/>
                </a:solidFill>
                <a:latin typeface="Calibri"/>
                <a:ea typeface="Calibri"/>
                <a:cs typeface="Calibri"/>
                <a:sym typeface="Calibri"/>
              </a:rPr>
              <a:t> IT= Web Developers , software developers, Computer use support specialists</a:t>
            </a:r>
            <a:endParaRPr lang="en-US" dirty="0"/>
          </a:p>
          <a:p>
            <a:pPr marL="0" indent="0" algn="just">
              <a:lnSpc>
                <a:spcPct val="107000"/>
              </a:lnSpc>
              <a:spcBef>
                <a:spcPts val="816"/>
              </a:spcBef>
              <a:buClr>
                <a:schemeClr val="dk1"/>
              </a:buClr>
              <a:buSzPts val="2000"/>
            </a:pPr>
            <a:endParaRPr lang="en-US" dirty="0">
              <a:solidFill>
                <a:schemeClr val="dk1"/>
              </a:solidFill>
              <a:latin typeface="Calibri"/>
              <a:ea typeface="Calibri"/>
              <a:cs typeface="Calibri"/>
              <a:sym typeface="Calibri"/>
            </a:endParaRPr>
          </a:p>
          <a:p>
            <a:pPr marL="0" indent="0">
              <a:spcBef>
                <a:spcPts val="1225"/>
              </a:spcBef>
              <a:buSzPts val="2000"/>
            </a:pPr>
            <a:r>
              <a:rPr lang="en-US" dirty="0">
                <a:latin typeface="Century Gothic"/>
                <a:ea typeface="Century Gothic"/>
                <a:cs typeface="Century Gothic"/>
                <a:sym typeface="Century Gothic"/>
              </a:rPr>
              <a:t>Manufacturing =  Production supervisors and operators, mechanics and installers. Purchasing agents, byers, Electrical and electronics engineering technicians. Aircraft mechanical, industrial engineering Technicians.</a:t>
            </a:r>
            <a:endParaRPr lang="en-US" dirty="0"/>
          </a:p>
          <a:p>
            <a:pPr marL="0" indent="0">
              <a:spcBef>
                <a:spcPts val="408"/>
              </a:spcBef>
              <a:buClr>
                <a:schemeClr val="dk1"/>
              </a:buClr>
              <a:buSzPts val="2000"/>
            </a:pPr>
            <a:endParaRPr lang="en-US" dirty="0">
              <a:latin typeface="Century Gothic"/>
              <a:ea typeface="Century Gothic"/>
              <a:cs typeface="Century Gothic"/>
              <a:sym typeface="Century Gothic"/>
            </a:endParaRPr>
          </a:p>
          <a:p>
            <a:pPr marL="0" indent="0">
              <a:spcBef>
                <a:spcPts val="408"/>
              </a:spcBef>
              <a:buSzPts val="2000"/>
            </a:pPr>
            <a:r>
              <a:rPr lang="en-US" dirty="0">
                <a:latin typeface="Century Gothic"/>
                <a:ea typeface="Century Gothic"/>
                <a:cs typeface="Century Gothic"/>
                <a:sym typeface="Century Gothic"/>
              </a:rPr>
              <a:t>SA WORK recently shared a report of the fastest growing jobs in San Antonio Health Care= LVN, Dental ……</a:t>
            </a:r>
            <a:endParaRPr lang="en-US" dirty="0"/>
          </a:p>
          <a:p>
            <a:pPr marL="0" indent="0"/>
            <a:endParaRPr dirty="0"/>
          </a:p>
        </p:txBody>
      </p:sp>
      <p:sp>
        <p:nvSpPr>
          <p:cNvPr id="184" name="Google Shape;184;p1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1592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rot="5400000">
            <a:off x="3920332" y="-1256506"/>
            <a:ext cx="4351337"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1" name="Google Shape;41;p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jp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jpg"/><Relationship Id="rId7"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Google Shape;88;p13" descr="title"/>
          <p:cNvPicPr preferRelativeResize="0"/>
          <p:nvPr/>
        </p:nvPicPr>
        <p:blipFill rotWithShape="1">
          <a:blip r:embed="rId3">
            <a:alphaModFix/>
          </a:blip>
          <a:srcRect/>
          <a:stretch/>
        </p:blipFill>
        <p:spPr>
          <a:xfrm>
            <a:off x="-165100" y="3175"/>
            <a:ext cx="12522200" cy="6916737"/>
          </a:xfrm>
          <a:prstGeom prst="rect">
            <a:avLst/>
          </a:prstGeom>
          <a:noFill/>
          <a:ln>
            <a:noFill/>
          </a:ln>
        </p:spPr>
      </p:pic>
      <p:pic>
        <p:nvPicPr>
          <p:cNvPr id="5" name="Google Shape;88;p13" descr="title"/>
          <p:cNvPicPr preferRelativeResize="0"/>
          <p:nvPr/>
        </p:nvPicPr>
        <p:blipFill rotWithShape="1">
          <a:blip r:embed="rId3">
            <a:alphaModFix/>
          </a:blip>
          <a:srcRect/>
          <a:stretch/>
        </p:blipFill>
        <p:spPr>
          <a:xfrm>
            <a:off x="-12700" y="155575"/>
            <a:ext cx="12522200" cy="6916737"/>
          </a:xfrm>
          <a:prstGeom prst="rect">
            <a:avLst/>
          </a:prstGeom>
          <a:noFill/>
          <a:ln>
            <a:noFill/>
          </a:ln>
        </p:spPr>
      </p:pic>
      <p:grpSp>
        <p:nvGrpSpPr>
          <p:cNvPr id="6" name="Google Shape;89;p13"/>
          <p:cNvGrpSpPr/>
          <p:nvPr/>
        </p:nvGrpSpPr>
        <p:grpSpPr>
          <a:xfrm>
            <a:off x="5867400" y="3276600"/>
            <a:ext cx="3300412" cy="2776537"/>
            <a:chOff x="6096000" y="3276600"/>
            <a:chExt cx="3300413" cy="2776538"/>
          </a:xfrm>
        </p:grpSpPr>
        <p:pic>
          <p:nvPicPr>
            <p:cNvPr id="7" name="Google Shape;90;p13"/>
            <p:cNvPicPr preferRelativeResize="0"/>
            <p:nvPr/>
          </p:nvPicPr>
          <p:blipFill rotWithShape="1">
            <a:blip r:embed="rId4">
              <a:alphaModFix/>
            </a:blip>
            <a:srcRect/>
            <a:stretch/>
          </p:blipFill>
          <p:spPr>
            <a:xfrm>
              <a:off x="6096000" y="3276600"/>
              <a:ext cx="3148991" cy="876576"/>
            </a:xfrm>
            <a:prstGeom prst="rect">
              <a:avLst/>
            </a:prstGeom>
            <a:noFill/>
            <a:ln>
              <a:noFill/>
            </a:ln>
          </p:spPr>
        </p:pic>
        <p:pic>
          <p:nvPicPr>
            <p:cNvPr id="8" name="Google Shape;91;p13"/>
            <p:cNvPicPr preferRelativeResize="0"/>
            <p:nvPr/>
          </p:nvPicPr>
          <p:blipFill rotWithShape="1">
            <a:blip r:embed="rId5">
              <a:alphaModFix/>
            </a:blip>
            <a:srcRect/>
            <a:stretch/>
          </p:blipFill>
          <p:spPr>
            <a:xfrm>
              <a:off x="6096000" y="4987590"/>
              <a:ext cx="1904632" cy="1065548"/>
            </a:xfrm>
            <a:prstGeom prst="rect">
              <a:avLst/>
            </a:prstGeom>
            <a:noFill/>
            <a:ln>
              <a:noFill/>
            </a:ln>
          </p:spPr>
        </p:pic>
        <p:pic>
          <p:nvPicPr>
            <p:cNvPr id="9" name="Google Shape;92;p13"/>
            <p:cNvPicPr preferRelativeResize="0"/>
            <p:nvPr/>
          </p:nvPicPr>
          <p:blipFill rotWithShape="1">
            <a:blip r:embed="rId6">
              <a:alphaModFix/>
            </a:blip>
            <a:srcRect/>
            <a:stretch/>
          </p:blipFill>
          <p:spPr>
            <a:xfrm>
              <a:off x="8457743" y="5063019"/>
              <a:ext cx="938670" cy="914689"/>
            </a:xfrm>
            <a:prstGeom prst="rect">
              <a:avLst/>
            </a:prstGeom>
            <a:noFill/>
            <a:ln>
              <a:noFill/>
            </a:ln>
          </p:spPr>
        </p:pic>
      </p:grpSp>
      <p:sp>
        <p:nvSpPr>
          <p:cNvPr id="10" name="Rectangle 9"/>
          <p:cNvSpPr/>
          <p:nvPr/>
        </p:nvSpPr>
        <p:spPr>
          <a:xfrm>
            <a:off x="4237892" y="1252815"/>
            <a:ext cx="7649307" cy="1446550"/>
          </a:xfrm>
          <a:prstGeom prst="rect">
            <a:avLst/>
          </a:prstGeom>
        </p:spPr>
        <p:txBody>
          <a:bodyPr wrap="square">
            <a:spAutoFit/>
          </a:bodyPr>
          <a:lstStyle/>
          <a:p>
            <a:pPr lvl="0">
              <a:buClr>
                <a:schemeClr val="lt1"/>
              </a:buClr>
              <a:buSzPts val="3200"/>
            </a:pPr>
            <a:r>
              <a:rPr lang="en-US" sz="4400" dirty="0">
                <a:solidFill>
                  <a:schemeClr val="lt1"/>
                </a:solidFill>
                <a:latin typeface="Century Gothic"/>
                <a:ea typeface="Century Gothic"/>
                <a:cs typeface="Century Gothic"/>
                <a:sym typeface="Century Gothic"/>
              </a:rPr>
              <a:t>Lab Loading Recommendations</a:t>
            </a:r>
            <a:endParaRPr lang="en-US" sz="4400" dirty="0"/>
          </a:p>
        </p:txBody>
      </p:sp>
    </p:spTree>
    <p:extLst>
      <p:ext uri="{BB962C8B-B14F-4D97-AF65-F5344CB8AC3E}">
        <p14:creationId xmlns:p14="http://schemas.microsoft.com/office/powerpoint/2010/main" val="3736964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8" name="Google Shape;188;p23"/>
          <p:cNvGrpSpPr/>
          <p:nvPr/>
        </p:nvGrpSpPr>
        <p:grpSpPr>
          <a:xfrm>
            <a:off x="0" y="6145212"/>
            <a:ext cx="12192000" cy="712787"/>
            <a:chOff x="0" y="6145212"/>
            <a:chExt cx="12192000" cy="712788"/>
          </a:xfrm>
        </p:grpSpPr>
        <p:pic>
          <p:nvPicPr>
            <p:cNvPr id="189" name="Google Shape;189;p23"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90" name="Google Shape;190;p23"/>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91" name="Google Shape;191;p23"/>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92" name="Google Shape;192;p23"/>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pic>
        <p:nvPicPr>
          <p:cNvPr id="8" name="Google Shape;227;p27">
            <a:extLst>
              <a:ext uri="{FF2B5EF4-FFF2-40B4-BE49-F238E27FC236}">
                <a16:creationId xmlns:a16="http://schemas.microsoft.com/office/drawing/2014/main" id="{BFA9E802-F4BC-C94F-83A0-4F8B14457015}"/>
              </a:ext>
            </a:extLst>
          </p:cNvPr>
          <p:cNvPicPr preferRelativeResize="0">
            <a:picLocks/>
          </p:cNvPicPr>
          <p:nvPr/>
        </p:nvPicPr>
        <p:blipFill rotWithShape="1">
          <a:blip r:embed="rId7">
            <a:alphaModFix/>
          </a:blip>
          <a:srcRect/>
          <a:stretch/>
        </p:blipFill>
        <p:spPr>
          <a:xfrm rot="-5400000">
            <a:off x="8233153" y="-544500"/>
            <a:ext cx="3264000" cy="4353000"/>
          </a:xfrm>
          <a:prstGeom prst="rect">
            <a:avLst/>
          </a:prstGeom>
          <a:noFill/>
          <a:ln>
            <a:noFill/>
          </a:ln>
        </p:spPr>
      </p:pic>
      <p:sp>
        <p:nvSpPr>
          <p:cNvPr id="2" name="Rectangle 1">
            <a:extLst>
              <a:ext uri="{FF2B5EF4-FFF2-40B4-BE49-F238E27FC236}">
                <a16:creationId xmlns:a16="http://schemas.microsoft.com/office/drawing/2014/main" id="{CD6C97C8-8DE5-8B4A-A4EB-BE41AD7D4A9A}"/>
              </a:ext>
            </a:extLst>
          </p:cNvPr>
          <p:cNvSpPr/>
          <p:nvPr/>
        </p:nvSpPr>
        <p:spPr>
          <a:xfrm>
            <a:off x="-142096" y="4014826"/>
            <a:ext cx="6215436" cy="2123658"/>
          </a:xfrm>
          <a:prstGeom prst="rect">
            <a:avLst/>
          </a:prstGeom>
          <a:noFill/>
          <a:ln>
            <a:noFill/>
          </a:ln>
        </p:spPr>
        <p:txBody>
          <a:bodyPr wrap="square" lIns="91440" tIns="45720" rIns="91440" bIns="45720">
            <a:spAutoFit/>
          </a:bodyPr>
          <a:lstStyle/>
          <a:p>
            <a:pPr algn="ctr"/>
            <a:r>
              <a:rPr lang="en-US" sz="4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Century Gothic" panose="020B0502020202020204" pitchFamily="34" charset="0"/>
              </a:rPr>
              <a:t>Hands </a:t>
            </a:r>
          </a:p>
          <a:p>
            <a:pPr algn="ctr"/>
            <a:r>
              <a:rPr lang="en-US" sz="4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Century Gothic" panose="020B0502020202020204" pitchFamily="34" charset="0"/>
              </a:rPr>
              <a:t>on </a:t>
            </a:r>
          </a:p>
          <a:p>
            <a:pPr algn="ctr"/>
            <a:r>
              <a:rPr lang="en-US" sz="4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Century Gothic" panose="020B0502020202020204" pitchFamily="34" charset="0"/>
              </a:rPr>
              <a:t>Experience</a:t>
            </a:r>
            <a:endParaRPr lang="en-US" sz="4400" b="1" cap="none" spc="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Century Gothic" panose="020B0502020202020204" pitchFamily="34" charset="0"/>
            </a:endParaRPr>
          </a:p>
        </p:txBody>
      </p:sp>
      <p:pic>
        <p:nvPicPr>
          <p:cNvPr id="12" name="Picture 11">
            <a:extLst>
              <a:ext uri="{FF2B5EF4-FFF2-40B4-BE49-F238E27FC236}">
                <a16:creationId xmlns:a16="http://schemas.microsoft.com/office/drawing/2014/main" id="{4AC211E2-8566-1A48-8021-68EE8A13D6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95" y="96394"/>
            <a:ext cx="5795402" cy="3837469"/>
          </a:xfrm>
          <a:prstGeom prst="rect">
            <a:avLst/>
          </a:prstGeom>
        </p:spPr>
      </p:pic>
      <p:pic>
        <p:nvPicPr>
          <p:cNvPr id="9" name="Google Shape;281;p36">
            <a:extLst>
              <a:ext uri="{FF2B5EF4-FFF2-40B4-BE49-F238E27FC236}">
                <a16:creationId xmlns:a16="http://schemas.microsoft.com/office/drawing/2014/main" id="{46F59215-E6F8-D64D-832B-F5C1AD4C58E0}"/>
              </a:ext>
            </a:extLst>
          </p:cNvPr>
          <p:cNvPicPr preferRelativeResize="0">
            <a:picLocks/>
          </p:cNvPicPr>
          <p:nvPr/>
        </p:nvPicPr>
        <p:blipFill rotWithShape="1">
          <a:blip r:embed="rId9">
            <a:alphaModFix/>
          </a:blip>
          <a:srcRect/>
          <a:stretch/>
        </p:blipFill>
        <p:spPr>
          <a:xfrm>
            <a:off x="6073340" y="2577892"/>
            <a:ext cx="5968313" cy="3567320"/>
          </a:xfrm>
          <a:prstGeom prst="rect">
            <a:avLst/>
          </a:prstGeom>
          <a:noFill/>
          <a:ln>
            <a:noFill/>
          </a:ln>
        </p:spPr>
      </p:pic>
    </p:spTree>
    <p:extLst>
      <p:ext uri="{BB962C8B-B14F-4D97-AF65-F5344CB8AC3E}">
        <p14:creationId xmlns:p14="http://schemas.microsoft.com/office/powerpoint/2010/main" val="3054949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4"/>
          <p:cNvSpPr txBox="1"/>
          <p:nvPr/>
        </p:nvSpPr>
        <p:spPr>
          <a:xfrm>
            <a:off x="308920" y="114300"/>
            <a:ext cx="8987480" cy="11222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r>
              <a:rPr lang="en-US" sz="3200" b="1" dirty="0">
                <a:solidFill>
                  <a:schemeClr val="dk1"/>
                </a:solidFill>
                <a:latin typeface="Century Gothic" panose="020B0502020202020204" pitchFamily="34" charset="0"/>
              </a:rPr>
              <a:t>Negative Consequences of Pay Inequity </a:t>
            </a:r>
          </a:p>
          <a:p>
            <a:pPr marL="0" marR="0" lvl="0" indent="0" algn="l" rtl="0">
              <a:lnSpc>
                <a:spcPct val="100000"/>
              </a:lnSpc>
              <a:spcBef>
                <a:spcPts val="0"/>
              </a:spcBef>
              <a:spcAft>
                <a:spcPts val="0"/>
              </a:spcAft>
              <a:buClr>
                <a:schemeClr val="dk1"/>
              </a:buClr>
              <a:buSzPts val="3200"/>
              <a:buFont typeface="Arial"/>
              <a:buNone/>
            </a:pPr>
            <a:r>
              <a:rPr lang="en-US" sz="3200" b="1" dirty="0">
                <a:solidFill>
                  <a:schemeClr val="dk1"/>
                </a:solidFill>
                <a:latin typeface="Century Gothic" panose="020B0502020202020204" pitchFamily="34" charset="0"/>
              </a:rPr>
              <a:t>for Lab Instruction</a:t>
            </a:r>
            <a:endParaRPr dirty="0">
              <a:latin typeface="Century Gothic" panose="020B0502020202020204" pitchFamily="34" charset="0"/>
            </a:endParaRPr>
          </a:p>
        </p:txBody>
      </p:sp>
      <p:sp>
        <p:nvSpPr>
          <p:cNvPr id="198" name="Google Shape;198;p24"/>
          <p:cNvSpPr txBox="1"/>
          <p:nvPr/>
        </p:nvSpPr>
        <p:spPr>
          <a:xfrm>
            <a:off x="308919" y="1160585"/>
            <a:ext cx="7358978" cy="4783016"/>
          </a:xfrm>
          <a:prstGeom prst="rect">
            <a:avLst/>
          </a:prstGeom>
          <a:noFill/>
          <a:ln>
            <a:noFill/>
          </a:ln>
        </p:spPr>
        <p:txBody>
          <a:bodyPr spcFirstLastPara="1" wrap="square" lIns="91425" tIns="45700" rIns="91425" bIns="45700" anchor="t" anchorCtr="0">
            <a:noAutofit/>
          </a:bodyPr>
          <a:lstStyle/>
          <a:p>
            <a:pPr marL="457200" lvl="0" indent="-355600" rtl="0">
              <a:lnSpc>
                <a:spcPct val="107000"/>
              </a:lnSpc>
              <a:spcBef>
                <a:spcPts val="0"/>
              </a:spcBef>
              <a:spcAft>
                <a:spcPts val="0"/>
              </a:spcAft>
              <a:buClr>
                <a:schemeClr val="dk1"/>
              </a:buClr>
              <a:buSzPts val="2000"/>
              <a:buFont typeface="Calibri"/>
              <a:buChar char="●"/>
            </a:pPr>
            <a:r>
              <a:rPr lang="en-US" sz="1800" dirty="0">
                <a:solidFill>
                  <a:schemeClr val="dk1"/>
                </a:solidFill>
                <a:latin typeface="Century Gothic" panose="020B0502020202020204" pitchFamily="34" charset="0"/>
                <a:ea typeface="Calibri"/>
                <a:cs typeface="Calibri"/>
                <a:sym typeface="Calibri"/>
              </a:rPr>
              <a:t>Creates a barrier  to  recruitment of specialized faculty in the Sciences, Health Sciences, and Applied Sciences which are centers of high wage jobs</a:t>
            </a:r>
          </a:p>
          <a:p>
            <a:pPr marL="457200" lvl="0" indent="-355600" rtl="0">
              <a:lnSpc>
                <a:spcPct val="107000"/>
              </a:lnSpc>
              <a:spcBef>
                <a:spcPts val="0"/>
              </a:spcBef>
              <a:spcAft>
                <a:spcPts val="0"/>
              </a:spcAft>
              <a:buClr>
                <a:schemeClr val="dk1"/>
              </a:buClr>
              <a:buSzPts val="2000"/>
              <a:buFont typeface="Calibri"/>
              <a:buChar char="●"/>
            </a:pPr>
            <a:endParaRPr lang="en-US" sz="1800" dirty="0">
              <a:solidFill>
                <a:schemeClr val="dk1"/>
              </a:solidFill>
              <a:latin typeface="Century Gothic" panose="020B0502020202020204" pitchFamily="34" charset="0"/>
              <a:ea typeface="Calibri"/>
              <a:cs typeface="Calibri"/>
              <a:sym typeface="Calibri"/>
            </a:endParaRPr>
          </a:p>
          <a:p>
            <a:pPr marL="457200" lvl="0" indent="-355600" rtl="0">
              <a:lnSpc>
                <a:spcPct val="107000"/>
              </a:lnSpc>
              <a:spcBef>
                <a:spcPts val="0"/>
              </a:spcBef>
              <a:spcAft>
                <a:spcPts val="0"/>
              </a:spcAft>
              <a:buClr>
                <a:schemeClr val="dk1"/>
              </a:buClr>
              <a:buSzPts val="2000"/>
              <a:buFont typeface="Calibri"/>
              <a:buChar char="●"/>
            </a:pPr>
            <a:r>
              <a:rPr lang="en-US" sz="1800" dirty="0">
                <a:solidFill>
                  <a:schemeClr val="dk1"/>
                </a:solidFill>
                <a:latin typeface="Century Gothic" panose="020B0502020202020204" pitchFamily="34" charset="0"/>
                <a:ea typeface="Calibri"/>
                <a:cs typeface="Calibri"/>
                <a:sym typeface="Calibri"/>
              </a:rPr>
              <a:t>Hiring challenges affects the ability to offer more course sections</a:t>
            </a:r>
            <a:br>
              <a:rPr lang="en-US" sz="1800" dirty="0">
                <a:solidFill>
                  <a:schemeClr val="dk1"/>
                </a:solidFill>
                <a:latin typeface="Century Gothic" panose="020B0502020202020204" pitchFamily="34" charset="0"/>
                <a:ea typeface="Calibri"/>
                <a:cs typeface="Calibri"/>
                <a:sym typeface="Calibri"/>
              </a:rPr>
            </a:br>
            <a:endParaRPr sz="1800" dirty="0">
              <a:solidFill>
                <a:schemeClr val="dk1"/>
              </a:solidFill>
              <a:latin typeface="Century Gothic" panose="020B0502020202020204" pitchFamily="34" charset="0"/>
              <a:ea typeface="Calibri"/>
              <a:cs typeface="Calibri"/>
              <a:sym typeface="Calibri"/>
            </a:endParaRPr>
          </a:p>
          <a:p>
            <a:pPr marL="457200" lvl="0" indent="-355600">
              <a:lnSpc>
                <a:spcPct val="107000"/>
              </a:lnSpc>
              <a:buClr>
                <a:schemeClr val="dk1"/>
              </a:buClr>
              <a:buSzPts val="2000"/>
              <a:buFont typeface="Calibri"/>
              <a:buChar char="●"/>
            </a:pPr>
            <a:r>
              <a:rPr lang="en-US" sz="1800" dirty="0">
                <a:solidFill>
                  <a:schemeClr val="dk1"/>
                </a:solidFill>
                <a:latin typeface="Century Gothic" panose="020B0502020202020204" pitchFamily="34" charset="0"/>
                <a:ea typeface="Calibri"/>
                <a:cs typeface="Calibri"/>
                <a:sym typeface="Calibri"/>
              </a:rPr>
              <a:t>To meet course and program demands, lab faculty are often required to work an additional 3-9 hours per week in the lab, which hinders their ability to participate in service opportunities with students, the college, the district, and the community</a:t>
            </a:r>
          </a:p>
          <a:p>
            <a:pPr marL="457200" lvl="0" indent="-355600" rtl="0">
              <a:lnSpc>
                <a:spcPct val="107000"/>
              </a:lnSpc>
              <a:spcBef>
                <a:spcPts val="0"/>
              </a:spcBef>
              <a:spcAft>
                <a:spcPts val="0"/>
              </a:spcAft>
              <a:buClr>
                <a:schemeClr val="dk1"/>
              </a:buClr>
              <a:buSzPts val="2000"/>
              <a:buFont typeface="Calibri"/>
              <a:buChar char="●"/>
            </a:pPr>
            <a:endParaRPr sz="1800" dirty="0">
              <a:solidFill>
                <a:schemeClr val="dk1"/>
              </a:solidFill>
              <a:latin typeface="Century Gothic" panose="020B0502020202020204" pitchFamily="34" charset="0"/>
              <a:ea typeface="Calibri"/>
              <a:cs typeface="Calibri"/>
              <a:sym typeface="Calibri"/>
            </a:endParaRPr>
          </a:p>
          <a:p>
            <a:pPr marL="457200" lvl="0" indent="-355600">
              <a:lnSpc>
                <a:spcPct val="107000"/>
              </a:lnSpc>
              <a:buClr>
                <a:schemeClr val="dk1"/>
              </a:buClr>
              <a:buSzPts val="2000"/>
              <a:buFont typeface="Calibri"/>
              <a:buChar char="●"/>
            </a:pPr>
            <a:r>
              <a:rPr lang="en-US" sz="1800" dirty="0">
                <a:solidFill>
                  <a:schemeClr val="dk1"/>
                </a:solidFill>
                <a:latin typeface="Century Gothic" panose="020B0502020202020204" pitchFamily="34" charset="0"/>
                <a:ea typeface="Calibri"/>
                <a:cs typeface="Calibri"/>
                <a:sym typeface="Calibri"/>
              </a:rPr>
              <a:t>Increased workload affects the ability of faculty to </a:t>
            </a:r>
            <a:r>
              <a:rPr lang="en-US" sz="1800" b="0" i="0" u="none" dirty="0">
                <a:solidFill>
                  <a:schemeClr val="dk1"/>
                </a:solidFill>
                <a:latin typeface="Century Gothic" panose="020B0502020202020204" pitchFamily="34" charset="0"/>
                <a:ea typeface="Calibri"/>
                <a:cs typeface="Calibri"/>
                <a:sym typeface="Calibri"/>
              </a:rPr>
              <a:t>keep abreast of new and emerging </a:t>
            </a:r>
            <a:r>
              <a:rPr lang="en-US" sz="1800" dirty="0">
                <a:solidFill>
                  <a:schemeClr val="dk1"/>
                </a:solidFill>
                <a:latin typeface="Century Gothic" panose="020B0502020202020204" pitchFamily="34" charset="0"/>
                <a:ea typeface="Calibri"/>
                <a:cs typeface="Calibri"/>
                <a:sym typeface="Calibri"/>
              </a:rPr>
              <a:t>technologies that keep curriculum fresh and cutting edge</a:t>
            </a:r>
            <a:endParaRPr sz="1800" b="0" i="0" u="none" dirty="0">
              <a:solidFill>
                <a:schemeClr val="dk1"/>
              </a:solidFill>
              <a:latin typeface="Century Gothic" panose="020B0502020202020204" pitchFamily="34" charset="0"/>
              <a:ea typeface="Calibri"/>
              <a:cs typeface="Calibri"/>
              <a:sym typeface="Calibri"/>
            </a:endParaRPr>
          </a:p>
        </p:txBody>
      </p:sp>
      <p:grpSp>
        <p:nvGrpSpPr>
          <p:cNvPr id="199" name="Google Shape;199;p24"/>
          <p:cNvGrpSpPr/>
          <p:nvPr/>
        </p:nvGrpSpPr>
        <p:grpSpPr>
          <a:xfrm>
            <a:off x="0" y="6145212"/>
            <a:ext cx="12192000" cy="712787"/>
            <a:chOff x="0" y="6145212"/>
            <a:chExt cx="12192000" cy="712788"/>
          </a:xfrm>
        </p:grpSpPr>
        <p:pic>
          <p:nvPicPr>
            <p:cNvPr id="200" name="Google Shape;200;p24"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201" name="Google Shape;201;p24"/>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202" name="Google Shape;202;p24"/>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203" name="Google Shape;203;p24"/>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pic>
        <p:nvPicPr>
          <p:cNvPr id="9" name="Google Shape;287;p37">
            <a:extLst>
              <a:ext uri="{FF2B5EF4-FFF2-40B4-BE49-F238E27FC236}">
                <a16:creationId xmlns:a16="http://schemas.microsoft.com/office/drawing/2014/main" id="{9DECBE9A-6BC6-9B4C-A019-34A3529C3771}"/>
              </a:ext>
            </a:extLst>
          </p:cNvPr>
          <p:cNvPicPr preferRelativeResize="0">
            <a:picLocks/>
          </p:cNvPicPr>
          <p:nvPr/>
        </p:nvPicPr>
        <p:blipFill rotWithShape="1">
          <a:blip r:embed="rId7">
            <a:alphaModFix/>
          </a:blip>
          <a:srcRect/>
          <a:stretch/>
        </p:blipFill>
        <p:spPr>
          <a:xfrm>
            <a:off x="7797113" y="3348565"/>
            <a:ext cx="4263081" cy="2776488"/>
          </a:xfrm>
          <a:prstGeom prst="rect">
            <a:avLst/>
          </a:prstGeom>
          <a:noFill/>
          <a:ln>
            <a:noFill/>
          </a:ln>
        </p:spPr>
      </p:pic>
      <p:pic>
        <p:nvPicPr>
          <p:cNvPr id="10" name="Google Shape;245;p30">
            <a:extLst>
              <a:ext uri="{FF2B5EF4-FFF2-40B4-BE49-F238E27FC236}">
                <a16:creationId xmlns:a16="http://schemas.microsoft.com/office/drawing/2014/main" id="{552E6A41-6F0B-714E-A237-B0C4E144A2BF}"/>
              </a:ext>
            </a:extLst>
          </p:cNvPr>
          <p:cNvPicPr preferRelativeResize="0">
            <a:picLocks/>
          </p:cNvPicPr>
          <p:nvPr/>
        </p:nvPicPr>
        <p:blipFill rotWithShape="1">
          <a:blip r:embed="rId8">
            <a:alphaModFix/>
          </a:blip>
          <a:srcRect/>
          <a:stretch/>
        </p:blipFill>
        <p:spPr>
          <a:xfrm>
            <a:off x="8768534" y="390562"/>
            <a:ext cx="3291660" cy="282839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dirty="0">
                <a:solidFill>
                  <a:schemeClr val="dk1"/>
                </a:solidFill>
                <a:latin typeface="Century Gothic" panose="020B0502020202020204" pitchFamily="34" charset="0"/>
                <a:sym typeface="Calibri"/>
              </a:rPr>
              <a:t>Faculty Know </a:t>
            </a:r>
            <a:r>
              <a:rPr lang="en-US" dirty="0">
                <a:latin typeface="Century Gothic" panose="020B0502020202020204" pitchFamily="34" charset="0"/>
              </a:rPr>
              <a:t>Funding</a:t>
            </a:r>
            <a:r>
              <a:rPr lang="en-US" sz="4400" dirty="0">
                <a:solidFill>
                  <a:schemeClr val="dk1"/>
                </a:solidFill>
                <a:latin typeface="Century Gothic" panose="020B0502020202020204" pitchFamily="34" charset="0"/>
                <a:sym typeface="Calibri"/>
              </a:rPr>
              <a:t> is A </a:t>
            </a:r>
            <a:r>
              <a:rPr lang="en-US" sz="4400" dirty="0" smtClean="0">
                <a:solidFill>
                  <a:schemeClr val="dk1"/>
                </a:solidFill>
                <a:latin typeface="Century Gothic" panose="020B0502020202020204" pitchFamily="34" charset="0"/>
                <a:sym typeface="Calibri"/>
              </a:rPr>
              <a:t>Challenge…</a:t>
            </a:r>
            <a:r>
              <a:rPr lang="en-US" sz="4400" dirty="0">
                <a:solidFill>
                  <a:schemeClr val="dk1"/>
                </a:solidFill>
                <a:latin typeface="Century Gothic" panose="020B0502020202020204" pitchFamily="34" charset="0"/>
                <a:sym typeface="Calibri"/>
              </a:rPr>
              <a:t/>
            </a:r>
            <a:br>
              <a:rPr lang="en-US" sz="4400" dirty="0">
                <a:solidFill>
                  <a:schemeClr val="dk1"/>
                </a:solidFill>
                <a:latin typeface="Century Gothic" panose="020B0502020202020204" pitchFamily="34" charset="0"/>
                <a:sym typeface="Calibri"/>
              </a:rPr>
            </a:br>
            <a:endParaRPr sz="4400" dirty="0">
              <a:solidFill>
                <a:schemeClr val="dk1"/>
              </a:solidFill>
              <a:latin typeface="Century Gothic" panose="020B0502020202020204" pitchFamily="34" charset="0"/>
              <a:sym typeface="Calibri"/>
            </a:endParaRPr>
          </a:p>
        </p:txBody>
      </p:sp>
      <p:pic>
        <p:nvPicPr>
          <p:cNvPr id="269" name="Google Shape;269;p34"/>
          <p:cNvPicPr preferRelativeResize="0">
            <a:picLocks noGrp="1"/>
          </p:cNvPicPr>
          <p:nvPr>
            <p:ph type="body" idx="1"/>
          </p:nvPr>
        </p:nvPicPr>
        <p:blipFill rotWithShape="1">
          <a:blip r:embed="rId3">
            <a:alphaModFix/>
          </a:blip>
          <a:srcRect/>
          <a:stretch/>
        </p:blipFill>
        <p:spPr>
          <a:xfrm>
            <a:off x="2832100" y="1690687"/>
            <a:ext cx="6527800" cy="4279291"/>
          </a:xfrm>
          <a:prstGeom prst="rect">
            <a:avLst/>
          </a:prstGeom>
          <a:noFill/>
          <a:ln>
            <a:noFill/>
          </a:ln>
        </p:spPr>
      </p:pic>
      <p:pic>
        <p:nvPicPr>
          <p:cNvPr id="4" name="Google Shape;200;p24" descr="title"/>
          <p:cNvPicPr preferRelativeResize="0"/>
          <p:nvPr/>
        </p:nvPicPr>
        <p:blipFill rotWithShape="1">
          <a:blip r:embed="rId4">
            <a:alphaModFix/>
          </a:blip>
          <a:srcRect/>
          <a:stretch/>
        </p:blipFill>
        <p:spPr>
          <a:xfrm>
            <a:off x="-114300" y="6145212"/>
            <a:ext cx="12192000" cy="712787"/>
          </a:xfrm>
          <a:prstGeom prst="rect">
            <a:avLst/>
          </a:prstGeom>
          <a:noFill/>
          <a:ln>
            <a:noFill/>
          </a:ln>
        </p:spPr>
      </p:pic>
      <p:grpSp>
        <p:nvGrpSpPr>
          <p:cNvPr id="5" name="Google Shape;300;p39"/>
          <p:cNvGrpSpPr/>
          <p:nvPr/>
        </p:nvGrpSpPr>
        <p:grpSpPr>
          <a:xfrm>
            <a:off x="0" y="6145212"/>
            <a:ext cx="12192000" cy="712787"/>
            <a:chOff x="0" y="6145212"/>
            <a:chExt cx="12192000" cy="712788"/>
          </a:xfrm>
        </p:grpSpPr>
        <p:pic>
          <p:nvPicPr>
            <p:cNvPr id="6" name="Google Shape;301;p39" descr="title"/>
            <p:cNvPicPr preferRelativeResize="0"/>
            <p:nvPr/>
          </p:nvPicPr>
          <p:blipFill rotWithShape="1">
            <a:blip r:embed="rId4">
              <a:alphaModFix/>
            </a:blip>
            <a:srcRect/>
            <a:stretch/>
          </p:blipFill>
          <p:spPr>
            <a:xfrm>
              <a:off x="0" y="6145212"/>
              <a:ext cx="12192000" cy="712788"/>
            </a:xfrm>
            <a:prstGeom prst="rect">
              <a:avLst/>
            </a:prstGeom>
            <a:noFill/>
            <a:ln>
              <a:noFill/>
            </a:ln>
          </p:spPr>
        </p:pic>
        <p:pic>
          <p:nvPicPr>
            <p:cNvPr id="7" name="Google Shape;302;p39"/>
            <p:cNvPicPr preferRelativeResize="0"/>
            <p:nvPr/>
          </p:nvPicPr>
          <p:blipFill rotWithShape="1">
            <a:blip r:embed="rId5">
              <a:alphaModFix/>
            </a:blip>
            <a:srcRect/>
            <a:stretch/>
          </p:blipFill>
          <p:spPr>
            <a:xfrm>
              <a:off x="838200" y="6226175"/>
              <a:ext cx="1981200" cy="550862"/>
            </a:xfrm>
            <a:prstGeom prst="rect">
              <a:avLst/>
            </a:prstGeom>
            <a:noFill/>
            <a:ln>
              <a:noFill/>
            </a:ln>
          </p:spPr>
        </p:pic>
        <p:pic>
          <p:nvPicPr>
            <p:cNvPr id="8" name="Google Shape;303;p39"/>
            <p:cNvPicPr preferRelativeResize="0"/>
            <p:nvPr/>
          </p:nvPicPr>
          <p:blipFill rotWithShape="1">
            <a:blip r:embed="rId6">
              <a:alphaModFix/>
            </a:blip>
            <a:srcRect/>
            <a:stretch/>
          </p:blipFill>
          <p:spPr>
            <a:xfrm>
              <a:off x="9144000" y="6177611"/>
              <a:ext cx="1158827" cy="647989"/>
            </a:xfrm>
            <a:prstGeom prst="rect">
              <a:avLst/>
            </a:prstGeom>
            <a:noFill/>
            <a:ln>
              <a:noFill/>
            </a:ln>
          </p:spPr>
        </p:pic>
        <p:pic>
          <p:nvPicPr>
            <p:cNvPr id="9" name="Google Shape;304;p39"/>
            <p:cNvPicPr preferRelativeResize="0"/>
            <p:nvPr/>
          </p:nvPicPr>
          <p:blipFill rotWithShape="1">
            <a:blip r:embed="rId7">
              <a:alphaModFix/>
            </a:blip>
            <a:srcRect/>
            <a:stretch/>
          </p:blipFill>
          <p:spPr>
            <a:xfrm>
              <a:off x="10714013" y="6145212"/>
              <a:ext cx="711149" cy="692629"/>
            </a:xfrm>
            <a:prstGeom prst="rect">
              <a:avLst/>
            </a:prstGeom>
            <a:noFill/>
            <a:ln>
              <a:noFill/>
            </a:ln>
          </p:spPr>
        </p:pic>
      </p:grpSp>
    </p:spTree>
    <p:extLst>
      <p:ext uri="{BB962C8B-B14F-4D97-AF65-F5344CB8AC3E}">
        <p14:creationId xmlns:p14="http://schemas.microsoft.com/office/powerpoint/2010/main" val="2742504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p:nvPr/>
        </p:nvSpPr>
        <p:spPr>
          <a:xfrm>
            <a:off x="1873253" y="152400"/>
            <a:ext cx="84582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a:solidFill>
                  <a:schemeClr val="dk1"/>
                </a:solidFill>
                <a:latin typeface="Century Gothic" panose="020B0502020202020204" pitchFamily="34" charset="0"/>
              </a:rPr>
              <a:t>Texas College Systems Comparisons</a:t>
            </a:r>
            <a:endParaRPr dirty="0">
              <a:latin typeface="Century Gothic" panose="020B0502020202020204" pitchFamily="34" charset="0"/>
            </a:endParaRPr>
          </a:p>
        </p:txBody>
      </p:sp>
      <p:sp>
        <p:nvSpPr>
          <p:cNvPr id="299" name="Google Shape;299;p39"/>
          <p:cNvSpPr txBox="1"/>
          <p:nvPr/>
        </p:nvSpPr>
        <p:spPr>
          <a:xfrm>
            <a:off x="838200" y="1295400"/>
            <a:ext cx="7696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nvGrpSpPr>
          <p:cNvPr id="300" name="Google Shape;300;p39"/>
          <p:cNvGrpSpPr/>
          <p:nvPr/>
        </p:nvGrpSpPr>
        <p:grpSpPr>
          <a:xfrm>
            <a:off x="0" y="6145212"/>
            <a:ext cx="12192000" cy="712787"/>
            <a:chOff x="0" y="6145212"/>
            <a:chExt cx="12192000" cy="712788"/>
          </a:xfrm>
        </p:grpSpPr>
        <p:pic>
          <p:nvPicPr>
            <p:cNvPr id="301" name="Google Shape;301;p39"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302" name="Google Shape;302;p39"/>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303" name="Google Shape;303;p39"/>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304" name="Google Shape;304;p39"/>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graphicFrame>
        <p:nvGraphicFramePr>
          <p:cNvPr id="2" name="Table 1">
            <a:extLst>
              <a:ext uri="{FF2B5EF4-FFF2-40B4-BE49-F238E27FC236}">
                <a16:creationId xmlns:a16="http://schemas.microsoft.com/office/drawing/2014/main" id="{97284F7A-8C0E-4037-9CB1-9D18671EA104}"/>
              </a:ext>
            </a:extLst>
          </p:cNvPr>
          <p:cNvGraphicFramePr>
            <a:graphicFrameLocks noGrp="1"/>
          </p:cNvGraphicFramePr>
          <p:nvPr>
            <p:extLst>
              <p:ext uri="{D42A27DB-BD31-4B8C-83A1-F6EECF244321}">
                <p14:modId xmlns:p14="http://schemas.microsoft.com/office/powerpoint/2010/main" val="3829201281"/>
              </p:ext>
            </p:extLst>
          </p:nvPr>
        </p:nvGraphicFramePr>
        <p:xfrm>
          <a:off x="1333302" y="1376363"/>
          <a:ext cx="9264138" cy="3780368"/>
        </p:xfrm>
        <a:graphic>
          <a:graphicData uri="http://schemas.openxmlformats.org/drawingml/2006/table">
            <a:tbl>
              <a:tblPr/>
              <a:tblGrid>
                <a:gridCol w="5935465">
                  <a:extLst>
                    <a:ext uri="{9D8B030D-6E8A-4147-A177-3AD203B41FA5}">
                      <a16:colId xmlns:a16="http://schemas.microsoft.com/office/drawing/2014/main" val="3892759752"/>
                    </a:ext>
                  </a:extLst>
                </a:gridCol>
                <a:gridCol w="3328673">
                  <a:extLst>
                    <a:ext uri="{9D8B030D-6E8A-4147-A177-3AD203B41FA5}">
                      <a16:colId xmlns:a16="http://schemas.microsoft.com/office/drawing/2014/main" val="2802087853"/>
                    </a:ext>
                  </a:extLst>
                </a:gridCol>
              </a:tblGrid>
              <a:tr h="436638">
                <a:tc>
                  <a:txBody>
                    <a:bodyPr/>
                    <a:lstStyle/>
                    <a:p>
                      <a:pPr marL="0" marR="0" algn="ctr">
                        <a:lnSpc>
                          <a:spcPct val="106000"/>
                        </a:lnSpc>
                        <a:spcBef>
                          <a:spcPts val="0"/>
                        </a:spcBef>
                        <a:spcAft>
                          <a:spcPts val="0"/>
                        </a:spcAft>
                      </a:pPr>
                      <a:r>
                        <a:rPr lang="en-US" sz="2200" b="1" dirty="0">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College</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2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Workload Unit for Lab</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900002514"/>
                  </a:ext>
                </a:extLst>
              </a:tr>
              <a:tr h="405055">
                <a:tc>
                  <a:txBody>
                    <a:bodyPr/>
                    <a:lstStyle/>
                    <a:p>
                      <a:pPr marL="0" marR="0">
                        <a:lnSpc>
                          <a:spcPct val="106000"/>
                        </a:lnSpc>
                        <a:spcBef>
                          <a:spcPts val="0"/>
                        </a:spcBef>
                        <a:spcAft>
                          <a:spcPts val="0"/>
                        </a:spcAft>
                      </a:pPr>
                      <a:r>
                        <a:rPr lang="en-US" sz="22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Lone Star College System</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2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479334548"/>
                  </a:ext>
                </a:extLst>
              </a:tr>
              <a:tr h="405055">
                <a:tc>
                  <a:txBody>
                    <a:bodyPr/>
                    <a:lstStyle/>
                    <a:p>
                      <a:pPr marL="0" marR="0">
                        <a:lnSpc>
                          <a:spcPct val="106000"/>
                        </a:lnSpc>
                        <a:spcBef>
                          <a:spcPts val="0"/>
                        </a:spcBef>
                        <a:spcAft>
                          <a:spcPts val="0"/>
                        </a:spcAft>
                      </a:pPr>
                      <a:r>
                        <a:rPr lang="en-US" sz="22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San Jacinto College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2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314204798"/>
                  </a:ext>
                </a:extLst>
              </a:tr>
              <a:tr h="405055">
                <a:tc>
                  <a:txBody>
                    <a:bodyPr/>
                    <a:lstStyle/>
                    <a:p>
                      <a:pPr marL="0" marR="0">
                        <a:lnSpc>
                          <a:spcPct val="106000"/>
                        </a:lnSpc>
                        <a:spcBef>
                          <a:spcPts val="0"/>
                        </a:spcBef>
                        <a:spcAft>
                          <a:spcPts val="0"/>
                        </a:spcAft>
                      </a:pPr>
                      <a:r>
                        <a:rPr lang="en-US" sz="22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Tarrant County College District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2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87610515"/>
                  </a:ext>
                </a:extLst>
              </a:tr>
              <a:tr h="405055">
                <a:tc>
                  <a:txBody>
                    <a:bodyPr/>
                    <a:lstStyle/>
                    <a:p>
                      <a:pPr marL="0" marR="0">
                        <a:lnSpc>
                          <a:spcPct val="106000"/>
                        </a:lnSpc>
                        <a:spcBef>
                          <a:spcPts val="0"/>
                        </a:spcBef>
                        <a:spcAft>
                          <a:spcPts val="0"/>
                        </a:spcAft>
                      </a:pPr>
                      <a:r>
                        <a:rPr lang="en-US" sz="22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Houston Community College System</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2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989215988"/>
                  </a:ext>
                </a:extLst>
              </a:tr>
              <a:tr h="405055">
                <a:tc>
                  <a:txBody>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lang="en-US" sz="2200" b="1" dirty="0">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 </a:t>
                      </a:r>
                      <a:r>
                        <a:rPr kumimoji="0" lang="en-US" sz="2200" b="1" i="1" u="none" strike="noStrike" kern="0" cap="none" spc="0" normalizeH="0" baseline="0" noProof="0" dirty="0">
                          <a:ln>
                            <a:noFill/>
                          </a:ln>
                          <a:solidFill>
                            <a:srgbClr val="FFFFFF"/>
                          </a:solidFill>
                          <a:effectLst/>
                          <a:uLnTx/>
                          <a:uFillTx/>
                          <a:latin typeface="Century Gothic" panose="020B0502020202020204" pitchFamily="34" charset="0"/>
                          <a:ea typeface="Arial" panose="020B0604020202020204" pitchFamily="34" charset="0"/>
                          <a:cs typeface="Calibri" panose="020F0502020204030204" pitchFamily="34" charset="0"/>
                          <a:sym typeface="Arial"/>
                        </a:rPr>
                        <a:t>Out-of-state Community Colleges-Median </a:t>
                      </a: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a:lnSpc>
                          <a:spcPct val="106000"/>
                        </a:lnSpc>
                        <a:spcBef>
                          <a:spcPts val="0"/>
                        </a:spcBef>
                        <a:spcAft>
                          <a:spcPts val="0"/>
                        </a:spcAft>
                      </a:pP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lvl="0" indent="0" algn="ctr" defTabSz="914400" rtl="0" eaLnBrk="1" fontAlgn="auto" latinLnBrk="0" hangingPunct="1">
                        <a:lnSpc>
                          <a:spcPct val="106000"/>
                        </a:lnSpc>
                        <a:spcBef>
                          <a:spcPts val="0"/>
                        </a:spcBef>
                        <a:spcAft>
                          <a:spcPts val="0"/>
                        </a:spcAft>
                        <a:buClr>
                          <a:srgbClr val="000000"/>
                        </a:buClr>
                        <a:buSzTx/>
                        <a:buFont typeface="Arial"/>
                        <a:buNone/>
                        <a:tabLst/>
                        <a:defRPr/>
                      </a:pPr>
                      <a:r>
                        <a:rPr lang="en-US" sz="2200" dirty="0">
                          <a:solidFill>
                            <a:srgbClr val="000000"/>
                          </a:solidFill>
                          <a:effectLst/>
                          <a:latin typeface="Century Gothic" panose="020B0502020202020204" pitchFamily="34" charset="0"/>
                          <a:ea typeface="Arial" panose="020B0604020202020204" pitchFamily="34" charset="0"/>
                          <a:cs typeface="Calibri" panose="020F0502020204030204" pitchFamily="34" charset="0"/>
                        </a:rPr>
                        <a:t>Range of 0.80 to 0.89</a:t>
                      </a:r>
                      <a:r>
                        <a:rPr lang="en-US" sz="2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544627155"/>
                  </a:ext>
                </a:extLst>
              </a:tr>
              <a:tr h="405055">
                <a:tc>
                  <a:txBody>
                    <a:bodyPr/>
                    <a:lstStyle/>
                    <a:p>
                      <a:pPr marL="0" marR="0">
                        <a:lnSpc>
                          <a:spcPct val="106000"/>
                        </a:lnSpc>
                        <a:spcBef>
                          <a:spcPts val="0"/>
                        </a:spcBef>
                        <a:spcAft>
                          <a:spcPts val="0"/>
                        </a:spcAft>
                      </a:pPr>
                      <a:r>
                        <a:rPr lang="en-US" sz="22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Austin Community College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2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0.75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864859909"/>
                  </a:ext>
                </a:extLst>
              </a:tr>
              <a:tr h="405055">
                <a:tc>
                  <a:txBody>
                    <a:bodyPr/>
                    <a:lstStyle/>
                    <a:p>
                      <a:pPr marL="0" marR="0">
                        <a:lnSpc>
                          <a:spcPct val="106000"/>
                        </a:lnSpc>
                        <a:spcBef>
                          <a:spcPts val="0"/>
                        </a:spcBef>
                        <a:spcAft>
                          <a:spcPts val="0"/>
                        </a:spcAft>
                      </a:pPr>
                      <a:r>
                        <a:rPr lang="en-US" sz="22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ALAMO COLLEGES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200" b="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0.667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160634749"/>
                  </a:ext>
                </a:extLst>
              </a:tr>
              <a:tr h="405055">
                <a:tc>
                  <a:txBody>
                    <a:bodyPr/>
                    <a:lstStyle/>
                    <a:p>
                      <a:pPr marL="0" marR="0">
                        <a:lnSpc>
                          <a:spcPct val="106000"/>
                        </a:lnSpc>
                        <a:spcBef>
                          <a:spcPts val="0"/>
                        </a:spcBef>
                        <a:spcAft>
                          <a:spcPts val="0"/>
                        </a:spcAft>
                      </a:pPr>
                      <a:r>
                        <a:rPr lang="en-US" sz="2200" b="1">
                          <a:solidFill>
                            <a:srgbClr val="FFFFFF"/>
                          </a:solidFill>
                          <a:effectLst/>
                          <a:latin typeface="Century Gothic" panose="020B0502020202020204" pitchFamily="34" charset="0"/>
                          <a:ea typeface="Arial" panose="020B0604020202020204" pitchFamily="34" charset="0"/>
                          <a:cs typeface="Calibri" panose="020F0502020204030204" pitchFamily="34" charset="0"/>
                        </a:rPr>
                        <a:t>El Paso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200" dirty="0">
                          <a:solidFill>
                            <a:srgbClr val="000000"/>
                          </a:solidFill>
                          <a:effectLst/>
                          <a:latin typeface="Century Gothic" panose="020B0502020202020204" pitchFamily="34" charset="0"/>
                          <a:ea typeface="Arial" panose="020B0604020202020204" pitchFamily="34" charset="0"/>
                          <a:cs typeface="Calibri" panose="020F0502020204030204" pitchFamily="34" charset="0"/>
                        </a:rPr>
                        <a:t>0.60</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41" marR="54141" marT="75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483378146"/>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1"/>
          <p:cNvSpPr txBox="1"/>
          <p:nvPr/>
        </p:nvSpPr>
        <p:spPr>
          <a:xfrm>
            <a:off x="1666101" y="-145449"/>
            <a:ext cx="8636725" cy="140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a:solidFill>
                  <a:schemeClr val="dk1"/>
                </a:solidFill>
                <a:latin typeface="Century Gothic" panose="020B0502020202020204" pitchFamily="34" charset="0"/>
              </a:rPr>
              <a:t>Cost of Implementation</a:t>
            </a:r>
          </a:p>
          <a:p>
            <a:pPr algn="ctr">
              <a:buClr>
                <a:schemeClr val="dk1"/>
              </a:buClr>
              <a:buSzPts val="3200"/>
            </a:pPr>
            <a:r>
              <a:rPr lang="en-US" b="1" dirty="0">
                <a:latin typeface="Century Gothic" panose="020B0502020202020204" pitchFamily="34" charset="0"/>
              </a:rPr>
              <a:t>Annual Cost to Increase Lab Loading Rates with benefit expense</a:t>
            </a:r>
            <a:endParaRPr lang="en-US" dirty="0">
              <a:latin typeface="Century Gothic" panose="020B0502020202020204" pitchFamily="34" charset="0"/>
            </a:endParaRPr>
          </a:p>
          <a:p>
            <a:pPr marL="0" marR="0" lvl="0" indent="0" algn="ctr" rtl="0">
              <a:lnSpc>
                <a:spcPct val="100000"/>
              </a:lnSpc>
              <a:spcBef>
                <a:spcPts val="0"/>
              </a:spcBef>
              <a:spcAft>
                <a:spcPts val="0"/>
              </a:spcAft>
              <a:buClr>
                <a:schemeClr val="dk1"/>
              </a:buClr>
              <a:buSzPts val="3200"/>
              <a:buFont typeface="Arial"/>
              <a:buNone/>
            </a:pPr>
            <a:endParaRPr dirty="0"/>
          </a:p>
        </p:txBody>
      </p:sp>
      <p:sp>
        <p:nvSpPr>
          <p:cNvPr id="323" name="Google Shape;323;p41"/>
          <p:cNvSpPr txBox="1"/>
          <p:nvPr/>
        </p:nvSpPr>
        <p:spPr>
          <a:xfrm>
            <a:off x="802488" y="1428750"/>
            <a:ext cx="10587000" cy="40005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rgbClr val="000000"/>
              </a:buClr>
              <a:buSzPts val="2000"/>
              <a:buFont typeface="Calibri"/>
              <a:buNone/>
            </a:pPr>
            <a:endParaRPr/>
          </a:p>
        </p:txBody>
      </p:sp>
      <p:grpSp>
        <p:nvGrpSpPr>
          <p:cNvPr id="324" name="Google Shape;324;p41"/>
          <p:cNvGrpSpPr/>
          <p:nvPr/>
        </p:nvGrpSpPr>
        <p:grpSpPr>
          <a:xfrm>
            <a:off x="0" y="6145212"/>
            <a:ext cx="12192000" cy="712787"/>
            <a:chOff x="0" y="6145212"/>
            <a:chExt cx="12192000" cy="712788"/>
          </a:xfrm>
        </p:grpSpPr>
        <p:pic>
          <p:nvPicPr>
            <p:cNvPr id="325" name="Google Shape;325;p41"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326" name="Google Shape;326;p41"/>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327" name="Google Shape;327;p41"/>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328" name="Google Shape;328;p41"/>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graphicFrame>
        <p:nvGraphicFramePr>
          <p:cNvPr id="329" name="Google Shape;329;p41"/>
          <p:cNvGraphicFramePr/>
          <p:nvPr>
            <p:extLst>
              <p:ext uri="{D42A27DB-BD31-4B8C-83A1-F6EECF244321}">
                <p14:modId xmlns:p14="http://schemas.microsoft.com/office/powerpoint/2010/main" val="4094980576"/>
              </p:ext>
            </p:extLst>
          </p:nvPr>
        </p:nvGraphicFramePr>
        <p:xfrm>
          <a:off x="0" y="1099751"/>
          <a:ext cx="12047838" cy="5224299"/>
        </p:xfrm>
        <a:graphic>
          <a:graphicData uri="http://schemas.openxmlformats.org/drawingml/2006/table">
            <a:tbl>
              <a:tblPr>
                <a:noFill/>
                <a:tableStyleId>{5C5F3280-33A7-497C-8DF0-566863574743}</a:tableStyleId>
              </a:tblPr>
              <a:tblGrid>
                <a:gridCol w="1427225">
                  <a:extLst>
                    <a:ext uri="{9D8B030D-6E8A-4147-A177-3AD203B41FA5}">
                      <a16:colId xmlns:a16="http://schemas.microsoft.com/office/drawing/2014/main" val="20000"/>
                    </a:ext>
                  </a:extLst>
                </a:gridCol>
                <a:gridCol w="3255986">
                  <a:extLst>
                    <a:ext uri="{9D8B030D-6E8A-4147-A177-3AD203B41FA5}">
                      <a16:colId xmlns:a16="http://schemas.microsoft.com/office/drawing/2014/main" val="20001"/>
                    </a:ext>
                  </a:extLst>
                </a:gridCol>
                <a:gridCol w="3188043">
                  <a:extLst>
                    <a:ext uri="{9D8B030D-6E8A-4147-A177-3AD203B41FA5}">
                      <a16:colId xmlns:a16="http://schemas.microsoft.com/office/drawing/2014/main" val="20002"/>
                    </a:ext>
                  </a:extLst>
                </a:gridCol>
                <a:gridCol w="4176584">
                  <a:extLst>
                    <a:ext uri="{9D8B030D-6E8A-4147-A177-3AD203B41FA5}">
                      <a16:colId xmlns:a16="http://schemas.microsoft.com/office/drawing/2014/main" val="20003"/>
                    </a:ext>
                  </a:extLst>
                </a:gridCol>
              </a:tblGrid>
              <a:tr h="1109894">
                <a:tc>
                  <a:txBody>
                    <a:bodyPr/>
                    <a:lstStyle/>
                    <a:p>
                      <a:pPr marL="0" marR="0" lvl="0" indent="0" algn="l" rtl="0">
                        <a:lnSpc>
                          <a:spcPct val="107000"/>
                        </a:lnSpc>
                        <a:spcBef>
                          <a:spcPts val="0"/>
                        </a:spcBef>
                        <a:spcAft>
                          <a:spcPts val="0"/>
                        </a:spcAft>
                        <a:buClr>
                          <a:srgbClr val="FFFFFF"/>
                        </a:buClr>
                        <a:buSzPts val="1100"/>
                        <a:buFont typeface="Calibri"/>
                        <a:buNone/>
                      </a:pPr>
                      <a:r>
                        <a:rPr lang="en-US" sz="2400" b="1" i="0" u="none" dirty="0">
                          <a:solidFill>
                            <a:srgbClr val="FFFFFF"/>
                          </a:solidFill>
                          <a:latin typeface="Century Gothic" panose="020B0502020202020204" pitchFamily="34" charset="0"/>
                          <a:ea typeface="Calibri"/>
                          <a:cs typeface="Calibri"/>
                          <a:sym typeface="Calibri"/>
                        </a:rPr>
                        <a:t>Colleges</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FFFFFF"/>
                        </a:buClr>
                        <a:buSzPts val="1100"/>
                        <a:buFont typeface="Calibri"/>
                        <a:buNone/>
                      </a:pPr>
                      <a:r>
                        <a:rPr lang="en-US" sz="2800" b="1" i="0" u="none" dirty="0">
                          <a:solidFill>
                            <a:srgbClr val="FFFFFF"/>
                          </a:solidFill>
                          <a:latin typeface="Century Gothic" panose="020B0502020202020204" pitchFamily="34" charset="0"/>
                          <a:ea typeface="Calibri"/>
                          <a:cs typeface="Calibri"/>
                          <a:sym typeface="Calibri"/>
                        </a:rPr>
                        <a:t>Additional Cost of Lab Loading at 0.75</a:t>
                      </a:r>
                      <a:endParaRPr sz="28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FFFFFF"/>
                        </a:buClr>
                        <a:buSzPts val="1100"/>
                        <a:buFont typeface="Calibri"/>
                        <a:buNone/>
                      </a:pPr>
                      <a:r>
                        <a:rPr lang="en-US" sz="2800" b="1" i="0" u="none" dirty="0">
                          <a:solidFill>
                            <a:srgbClr val="FFFFFF"/>
                          </a:solidFill>
                          <a:latin typeface="Century Gothic" panose="020B0502020202020204" pitchFamily="34" charset="0"/>
                          <a:ea typeface="Calibri"/>
                          <a:cs typeface="Calibri"/>
                          <a:sym typeface="Calibri"/>
                        </a:rPr>
                        <a:t>Additional Cost of Lab Loading at 0.85 </a:t>
                      </a:r>
                      <a:endParaRPr sz="2800" dirty="0">
                        <a:latin typeface="Century Gothic" panose="020B0502020202020204" pitchFamily="34" charset="0"/>
                      </a:endParaRPr>
                    </a:p>
                  </a:txBody>
                  <a:tcPr marL="45100" marR="45100" marT="0" marB="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FFFFFF"/>
                        </a:buClr>
                        <a:buSzPts val="1100"/>
                        <a:buFont typeface="Calibri"/>
                        <a:buNone/>
                      </a:pPr>
                      <a:r>
                        <a:rPr lang="en-US" sz="2800" b="1" i="0" u="none" dirty="0">
                          <a:solidFill>
                            <a:srgbClr val="FFFFFF"/>
                          </a:solidFill>
                          <a:latin typeface="Century Gothic" panose="020B0502020202020204" pitchFamily="34" charset="0"/>
                          <a:ea typeface="Calibri"/>
                          <a:cs typeface="Calibri"/>
                          <a:sym typeface="Calibri"/>
                        </a:rPr>
                        <a:t>Total Cost to Reach Equity Ratio of 1 Workload Unit</a:t>
                      </a:r>
                      <a:endParaRPr sz="2800" b="1" i="0" u="none" dirty="0">
                        <a:solidFill>
                          <a:srgbClr val="FFFFFF"/>
                        </a:solidFill>
                        <a:latin typeface="Century Gothic" panose="020B0502020202020204" pitchFamily="34" charset="0"/>
                        <a:ea typeface="Calibri"/>
                        <a:cs typeface="Calibri"/>
                        <a:sym typeface="Calibri"/>
                      </a:endParaRPr>
                    </a:p>
                  </a:txBody>
                  <a:tcPr marL="68575" marR="68575" marT="0" marB="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643536">
                <a:tc>
                  <a:txBody>
                    <a:bodyPr/>
                    <a:lstStyle/>
                    <a:p>
                      <a:pPr marL="0" marR="0" lvl="0" indent="0" algn="l" rtl="0">
                        <a:lnSpc>
                          <a:spcPct val="107000"/>
                        </a:lnSpc>
                        <a:spcBef>
                          <a:spcPts val="0"/>
                        </a:spcBef>
                        <a:spcAft>
                          <a:spcPts val="0"/>
                        </a:spcAft>
                        <a:buClr>
                          <a:srgbClr val="FFFFFF"/>
                        </a:buClr>
                        <a:buSzPts val="1100"/>
                        <a:buFont typeface="Calibri"/>
                        <a:buNone/>
                      </a:pPr>
                      <a:r>
                        <a:rPr lang="en-US" sz="2400" b="1" i="0" u="none" dirty="0">
                          <a:solidFill>
                            <a:srgbClr val="FFFFFF"/>
                          </a:solidFill>
                          <a:latin typeface="Century Gothic" panose="020B0502020202020204" pitchFamily="34" charset="0"/>
                          <a:ea typeface="Calibri"/>
                          <a:cs typeface="Calibri"/>
                          <a:sym typeface="Calibri"/>
                        </a:rPr>
                        <a:t>NLC</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$92,457.99</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$203,853.15</a:t>
                      </a:r>
                      <a:endParaRPr sz="2400" dirty="0">
                        <a:latin typeface="Century Gothic" panose="020B0502020202020204" pitchFamily="34" charset="0"/>
                      </a:endParaRPr>
                    </a:p>
                  </a:txBody>
                  <a:tcPr marL="45100" marR="45100" marT="0" marB="0">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algn="r">
                        <a:spcBef>
                          <a:spcPts val="0"/>
                        </a:spcBef>
                        <a:spcAft>
                          <a:spcPts val="0"/>
                        </a:spcAft>
                      </a:pPr>
                      <a:r>
                        <a:rPr lang="en-US" sz="2400" b="0" baseline="0" dirty="0">
                          <a:solidFill>
                            <a:srgbClr val="000000"/>
                          </a:solidFill>
                          <a:effectLst/>
                          <a:latin typeface="Century Gothic" panose="020B0502020202020204" pitchFamily="34" charset="0"/>
                          <a:ea typeface="Calibri" panose="020F0502020204030204" pitchFamily="34" charset="0"/>
                        </a:rPr>
                        <a:t>   </a:t>
                      </a:r>
                      <a:r>
                        <a:rPr lang="en-US" sz="2400" b="0" dirty="0">
                          <a:solidFill>
                            <a:srgbClr val="000000"/>
                          </a:solidFill>
                          <a:effectLst/>
                          <a:latin typeface="Century Gothic" panose="020B0502020202020204" pitchFamily="34" charset="0"/>
                          <a:ea typeface="Calibri" panose="020F0502020204030204" pitchFamily="34" charset="0"/>
                        </a:rPr>
                        <a:t>$370,185.73 </a:t>
                      </a:r>
                      <a:endParaRPr lang="en-US" sz="2400" b="0" dirty="0">
                        <a:effectLst/>
                        <a:latin typeface="Century Gothic" panose="020B0502020202020204" pitchFamily="34" charset="0"/>
                        <a:ea typeface="Calibri" panose="020F0502020204030204" pitchFamily="34" charset="0"/>
                      </a:endParaRPr>
                    </a:p>
                  </a:txBody>
                  <a:tcPr marL="68580" marR="68580" marT="0" marB="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val="10001"/>
                  </a:ext>
                </a:extLst>
              </a:tr>
              <a:tr h="640230">
                <a:tc>
                  <a:txBody>
                    <a:bodyPr/>
                    <a:lstStyle/>
                    <a:p>
                      <a:pPr marL="0" marR="0" lvl="0" indent="0" algn="l" rtl="0">
                        <a:lnSpc>
                          <a:spcPct val="107000"/>
                        </a:lnSpc>
                        <a:spcBef>
                          <a:spcPts val="0"/>
                        </a:spcBef>
                        <a:spcAft>
                          <a:spcPts val="0"/>
                        </a:spcAft>
                        <a:buClr>
                          <a:srgbClr val="FFFFFF"/>
                        </a:buClr>
                        <a:buSzPts val="1100"/>
                        <a:buFont typeface="Calibri"/>
                        <a:buNone/>
                      </a:pPr>
                      <a:r>
                        <a:rPr lang="en-US" sz="2400" b="1" i="0" u="none" dirty="0">
                          <a:solidFill>
                            <a:srgbClr val="FFFFFF"/>
                          </a:solidFill>
                          <a:latin typeface="Century Gothic" panose="020B0502020202020204" pitchFamily="34" charset="0"/>
                          <a:ea typeface="Calibri"/>
                          <a:cs typeface="Calibri"/>
                          <a:sym typeface="Calibri"/>
                        </a:rPr>
                        <a:t>NVC</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$442,940.09</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$976,602.86</a:t>
                      </a:r>
                      <a:endParaRPr sz="2400" dirty="0">
                        <a:latin typeface="Century Gothic" panose="020B0502020202020204" pitchFamily="34" charset="0"/>
                      </a:endParaRPr>
                    </a:p>
                  </a:txBody>
                  <a:tcPr marL="45100" marR="45100" marT="0" marB="0">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algn="r">
                        <a:spcBef>
                          <a:spcPts val="0"/>
                        </a:spcBef>
                        <a:spcAft>
                          <a:spcPts val="0"/>
                        </a:spcAft>
                      </a:pPr>
                      <a:r>
                        <a:rPr lang="en-US" sz="2400" b="0" dirty="0">
                          <a:solidFill>
                            <a:srgbClr val="000000"/>
                          </a:solidFill>
                          <a:effectLst/>
                          <a:latin typeface="Century Gothic" panose="020B0502020202020204" pitchFamily="34" charset="0"/>
                          <a:ea typeface="Calibri" panose="020F0502020204030204" pitchFamily="34" charset="0"/>
                        </a:rPr>
                        <a:t>   $1,778,869.64 </a:t>
                      </a:r>
                      <a:endParaRPr lang="en-US" sz="2400" b="0" dirty="0">
                        <a:effectLst/>
                        <a:latin typeface="Century Gothic" panose="020B0502020202020204" pitchFamily="34" charset="0"/>
                        <a:ea typeface="Calibri" panose="020F0502020204030204" pitchFamily="34" charset="0"/>
                      </a:endParaRPr>
                    </a:p>
                  </a:txBody>
                  <a:tcPr marL="68580" marR="68580" marT="0" marB="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extLst>
                  <a:ext uri="{0D108BD9-81ED-4DB2-BD59-A6C34878D82A}">
                    <a16:rowId xmlns:a16="http://schemas.microsoft.com/office/drawing/2014/main" val="10002"/>
                  </a:ext>
                </a:extLst>
              </a:tr>
              <a:tr h="643536">
                <a:tc>
                  <a:txBody>
                    <a:bodyPr/>
                    <a:lstStyle/>
                    <a:p>
                      <a:pPr marL="0" marR="0" lvl="0" indent="0" algn="l" rtl="0">
                        <a:lnSpc>
                          <a:spcPct val="107000"/>
                        </a:lnSpc>
                        <a:spcBef>
                          <a:spcPts val="0"/>
                        </a:spcBef>
                        <a:spcAft>
                          <a:spcPts val="0"/>
                        </a:spcAft>
                        <a:buClr>
                          <a:srgbClr val="FFFFFF"/>
                        </a:buClr>
                        <a:buSzPts val="1100"/>
                        <a:buFont typeface="Calibri"/>
                        <a:buNone/>
                      </a:pPr>
                      <a:r>
                        <a:rPr lang="en-US" sz="2400" b="1" i="0" u="none" dirty="0">
                          <a:solidFill>
                            <a:srgbClr val="FFFFFF"/>
                          </a:solidFill>
                          <a:latin typeface="Century Gothic" panose="020B0502020202020204" pitchFamily="34" charset="0"/>
                          <a:ea typeface="Calibri"/>
                          <a:cs typeface="Calibri"/>
                          <a:sym typeface="Calibri"/>
                        </a:rPr>
                        <a:t>PAC</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$252,591.17</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$556,917.88</a:t>
                      </a:r>
                      <a:endParaRPr sz="2400" dirty="0">
                        <a:latin typeface="Century Gothic" panose="020B0502020202020204" pitchFamily="34" charset="0"/>
                      </a:endParaRPr>
                    </a:p>
                  </a:txBody>
                  <a:tcPr marL="45100" marR="45100" marT="0" marB="0">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algn="r">
                        <a:spcBef>
                          <a:spcPts val="0"/>
                        </a:spcBef>
                        <a:spcAft>
                          <a:spcPts val="0"/>
                        </a:spcAft>
                      </a:pPr>
                      <a:r>
                        <a:rPr lang="en-US" sz="2400" b="0" dirty="0">
                          <a:solidFill>
                            <a:srgbClr val="000000"/>
                          </a:solidFill>
                          <a:effectLst/>
                          <a:latin typeface="Century Gothic" panose="020B0502020202020204" pitchFamily="34" charset="0"/>
                          <a:ea typeface="Calibri" panose="020F0502020204030204" pitchFamily="34" charset="0"/>
                        </a:rPr>
                        <a:t>   $1,014,422.37 </a:t>
                      </a:r>
                      <a:endParaRPr lang="en-US" sz="2400" b="0" dirty="0">
                        <a:effectLst/>
                        <a:latin typeface="Century Gothic" panose="020B0502020202020204" pitchFamily="34" charset="0"/>
                        <a:ea typeface="Calibri" panose="020F0502020204030204" pitchFamily="34" charset="0"/>
                      </a:endParaRPr>
                    </a:p>
                  </a:txBody>
                  <a:tcPr marL="68580" marR="68580" marT="0" marB="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val="10003"/>
                  </a:ext>
                </a:extLst>
              </a:tr>
              <a:tr h="643536">
                <a:tc>
                  <a:txBody>
                    <a:bodyPr/>
                    <a:lstStyle/>
                    <a:p>
                      <a:pPr marL="0" marR="0" lvl="0" indent="0" algn="l" rtl="0">
                        <a:lnSpc>
                          <a:spcPct val="107000"/>
                        </a:lnSpc>
                        <a:spcBef>
                          <a:spcPts val="0"/>
                        </a:spcBef>
                        <a:spcAft>
                          <a:spcPts val="0"/>
                        </a:spcAft>
                        <a:buClr>
                          <a:srgbClr val="FFFFFF"/>
                        </a:buClr>
                        <a:buSzPts val="1100"/>
                        <a:buFont typeface="Calibri"/>
                        <a:buNone/>
                      </a:pPr>
                      <a:r>
                        <a:rPr lang="en-US" sz="2400" b="1" i="0" u="none" dirty="0">
                          <a:solidFill>
                            <a:srgbClr val="FFFFFF"/>
                          </a:solidFill>
                          <a:latin typeface="Century Gothic" panose="020B0502020202020204" pitchFamily="34" charset="0"/>
                          <a:ea typeface="Calibri"/>
                          <a:cs typeface="Calibri"/>
                          <a:sym typeface="Calibri"/>
                        </a:rPr>
                        <a:t>SAC</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$521,387.61</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$1,149,565.44</a:t>
                      </a:r>
                      <a:endParaRPr sz="2400" dirty="0">
                        <a:latin typeface="Century Gothic" panose="020B0502020202020204" pitchFamily="34" charset="0"/>
                      </a:endParaRPr>
                    </a:p>
                  </a:txBody>
                  <a:tcPr marL="45100" marR="45100" marT="0" marB="0">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algn="r">
                        <a:spcBef>
                          <a:spcPts val="0"/>
                        </a:spcBef>
                        <a:spcAft>
                          <a:spcPts val="0"/>
                        </a:spcAft>
                      </a:pPr>
                      <a:r>
                        <a:rPr lang="en-US" sz="2400" b="0" dirty="0">
                          <a:solidFill>
                            <a:srgbClr val="000000"/>
                          </a:solidFill>
                          <a:effectLst/>
                          <a:latin typeface="Century Gothic" panose="020B0502020202020204" pitchFamily="34" charset="0"/>
                          <a:ea typeface="Calibri" panose="020F0502020204030204" pitchFamily="34" charset="0"/>
                        </a:rPr>
                        <a:t>   $2,093,926.13 </a:t>
                      </a:r>
                      <a:endParaRPr lang="en-US" sz="2400" b="0" dirty="0">
                        <a:effectLst/>
                        <a:latin typeface="Century Gothic" panose="020B0502020202020204" pitchFamily="34" charset="0"/>
                        <a:ea typeface="Calibri" panose="020F0502020204030204" pitchFamily="34" charset="0"/>
                      </a:endParaRPr>
                    </a:p>
                  </a:txBody>
                  <a:tcPr marL="68580" marR="68580" marT="0" marB="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extLst>
                  <a:ext uri="{0D108BD9-81ED-4DB2-BD59-A6C34878D82A}">
                    <a16:rowId xmlns:a16="http://schemas.microsoft.com/office/drawing/2014/main" val="10004"/>
                  </a:ext>
                </a:extLst>
              </a:tr>
              <a:tr h="640230">
                <a:tc>
                  <a:txBody>
                    <a:bodyPr/>
                    <a:lstStyle/>
                    <a:p>
                      <a:pPr marL="0" marR="0" lvl="0" indent="0" algn="l" rtl="0">
                        <a:lnSpc>
                          <a:spcPct val="107000"/>
                        </a:lnSpc>
                        <a:spcBef>
                          <a:spcPts val="0"/>
                        </a:spcBef>
                        <a:spcAft>
                          <a:spcPts val="0"/>
                        </a:spcAft>
                        <a:buClr>
                          <a:srgbClr val="FFFFFF"/>
                        </a:buClr>
                        <a:buSzPts val="1100"/>
                        <a:buFont typeface="Calibri"/>
                        <a:buNone/>
                      </a:pPr>
                      <a:r>
                        <a:rPr lang="en-US" sz="2400" b="1" i="0" u="none" dirty="0">
                          <a:solidFill>
                            <a:srgbClr val="FFFFFF"/>
                          </a:solidFill>
                          <a:latin typeface="Century Gothic" panose="020B0502020202020204" pitchFamily="34" charset="0"/>
                          <a:ea typeface="Calibri"/>
                          <a:cs typeface="Calibri"/>
                          <a:sym typeface="Calibri"/>
                        </a:rPr>
                        <a:t>SPC</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$731,724.69</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$1,613,320.71</a:t>
                      </a:r>
                      <a:endParaRPr sz="2400" dirty="0">
                        <a:latin typeface="Century Gothic" panose="020B0502020202020204" pitchFamily="34" charset="0"/>
                      </a:endParaRPr>
                    </a:p>
                  </a:txBody>
                  <a:tcPr marL="45100" marR="45100" marT="0" marB="0">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algn="r">
                        <a:spcBef>
                          <a:spcPts val="0"/>
                        </a:spcBef>
                        <a:spcAft>
                          <a:spcPts val="0"/>
                        </a:spcAft>
                      </a:pPr>
                      <a:r>
                        <a:rPr lang="en-US" sz="2400" b="0" dirty="0">
                          <a:solidFill>
                            <a:srgbClr val="000000"/>
                          </a:solidFill>
                          <a:effectLst/>
                          <a:latin typeface="Century Gothic" panose="020B0502020202020204" pitchFamily="34" charset="0"/>
                          <a:ea typeface="Calibri" panose="020F0502020204030204" pitchFamily="34" charset="0"/>
                        </a:rPr>
                        <a:t>   $2,938,652.76 </a:t>
                      </a:r>
                      <a:endParaRPr lang="en-US" sz="2400" b="0" dirty="0">
                        <a:effectLst/>
                        <a:latin typeface="Century Gothic" panose="020B0502020202020204" pitchFamily="34" charset="0"/>
                        <a:ea typeface="Calibri" panose="020F0502020204030204" pitchFamily="34" charset="0"/>
                      </a:endParaRPr>
                    </a:p>
                  </a:txBody>
                  <a:tcPr marL="68580" marR="68580" marT="0" marB="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val="10005"/>
                  </a:ext>
                </a:extLst>
              </a:tr>
              <a:tr h="643536">
                <a:tc>
                  <a:txBody>
                    <a:bodyPr/>
                    <a:lstStyle/>
                    <a:p>
                      <a:pPr marL="0" marR="0" lvl="0" indent="0" algn="l" rtl="0">
                        <a:lnSpc>
                          <a:spcPct val="107000"/>
                        </a:lnSpc>
                        <a:spcBef>
                          <a:spcPts val="0"/>
                        </a:spcBef>
                        <a:spcAft>
                          <a:spcPts val="0"/>
                        </a:spcAft>
                        <a:buClr>
                          <a:srgbClr val="FFFFFF"/>
                        </a:buClr>
                        <a:buSzPts val="1100"/>
                        <a:buFont typeface="Calibri"/>
                        <a:buNone/>
                      </a:pPr>
                      <a:r>
                        <a:rPr lang="en-US" sz="2400" b="1" i="0" u="none" dirty="0">
                          <a:solidFill>
                            <a:srgbClr val="FFFFFF"/>
                          </a:solidFill>
                          <a:latin typeface="Century Gothic" panose="020B0502020202020204" pitchFamily="34" charset="0"/>
                          <a:ea typeface="Calibri"/>
                          <a:cs typeface="Calibri"/>
                          <a:sym typeface="Calibri"/>
                        </a:rPr>
                        <a:t>Total</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$2,041,101.55</a:t>
                      </a:r>
                      <a:endParaRPr sz="2400" dirty="0">
                        <a:latin typeface="Century Gothic" panose="020B0502020202020204" pitchFamily="34" charset="0"/>
                      </a:endParaRPr>
                    </a:p>
                  </a:txBody>
                  <a:tcPr marL="45100" marR="45100" marT="0" marB="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lvl="0" indent="0" algn="r" rtl="0">
                        <a:lnSpc>
                          <a:spcPct val="107000"/>
                        </a:lnSpc>
                        <a:spcBef>
                          <a:spcPts val="0"/>
                        </a:spcBef>
                        <a:spcAft>
                          <a:spcPts val="0"/>
                        </a:spcAft>
                        <a:buClr>
                          <a:srgbClr val="000000"/>
                        </a:buClr>
                        <a:buSzPts val="1100"/>
                        <a:buFont typeface="Calibri"/>
                        <a:buNone/>
                      </a:pPr>
                      <a:r>
                        <a:rPr lang="en-US" sz="2400" b="0" i="0" u="none" dirty="0">
                          <a:solidFill>
                            <a:srgbClr val="000000"/>
                          </a:solidFill>
                          <a:latin typeface="Century Gothic" panose="020B0502020202020204" pitchFamily="34" charset="0"/>
                          <a:ea typeface="Calibri"/>
                          <a:cs typeface="Calibri"/>
                          <a:sym typeface="Calibri"/>
                        </a:rPr>
                        <a:t>$4,500,260.04</a:t>
                      </a:r>
                      <a:endParaRPr sz="2400" dirty="0">
                        <a:latin typeface="Century Gothic" panose="020B0502020202020204" pitchFamily="34" charset="0"/>
                      </a:endParaRPr>
                    </a:p>
                  </a:txBody>
                  <a:tcPr marL="45100" marR="45100" marT="0" marB="0">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algn="r">
                        <a:spcBef>
                          <a:spcPts val="0"/>
                        </a:spcBef>
                        <a:spcAft>
                          <a:spcPts val="0"/>
                        </a:spcAft>
                      </a:pPr>
                      <a:r>
                        <a:rPr lang="en-US" sz="2400" b="0" dirty="0">
                          <a:solidFill>
                            <a:srgbClr val="000000"/>
                          </a:solidFill>
                          <a:effectLst/>
                          <a:latin typeface="Century Gothic" panose="020B0502020202020204" pitchFamily="34" charset="0"/>
                          <a:ea typeface="Calibri" panose="020F0502020204030204" pitchFamily="34" charset="0"/>
                        </a:rPr>
                        <a:t>   $8,196,056.62 </a:t>
                      </a:r>
                      <a:endParaRPr lang="en-US" sz="2400" b="0" dirty="0">
                        <a:effectLst/>
                        <a:latin typeface="Century Gothic" panose="020B0502020202020204" pitchFamily="34" charset="0"/>
                        <a:ea typeface="Calibri" panose="020F0502020204030204" pitchFamily="34" charset="0"/>
                      </a:endParaRPr>
                    </a:p>
                  </a:txBody>
                  <a:tcPr marL="68580" marR="68580" marT="0" marB="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14218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p:nvPr/>
        </p:nvSpPr>
        <p:spPr>
          <a:xfrm>
            <a:off x="709307" y="429207"/>
            <a:ext cx="10715855" cy="1324947"/>
          </a:xfrm>
          <a:prstGeom prst="rect">
            <a:avLst/>
          </a:prstGeom>
          <a:noFill/>
          <a:ln>
            <a:noFill/>
          </a:ln>
        </p:spPr>
        <p:txBody>
          <a:bodyPr spcFirstLastPara="1" wrap="square" lIns="91425" tIns="45700" rIns="91425" bIns="45700" anchor="ctr" anchorCtr="0">
            <a:noAutofit/>
          </a:bodyPr>
          <a:lstStyle/>
          <a:p>
            <a:pPr lvl="0" fontAlgn="base">
              <a:lnSpc>
                <a:spcPct val="103000"/>
              </a:lnSpc>
              <a:spcAft>
                <a:spcPts val="10"/>
              </a:spcAft>
              <a:buSzPts val="1200"/>
            </a:pPr>
            <a:r>
              <a:rPr lang="en-US" sz="3200" b="1" dirty="0">
                <a:uFill>
                  <a:solidFill>
                    <a:srgbClr val="000000"/>
                  </a:solidFill>
                </a:uFill>
                <a:latin typeface="Arial" panose="020B0604020202020204" pitchFamily="34" charset="0"/>
                <a:ea typeface="Arial" panose="020B0604020202020204" pitchFamily="34" charset="0"/>
                <a:cs typeface="Arial" panose="020B0604020202020204" pitchFamily="34" charset="0"/>
              </a:rPr>
              <a:t>Recommendations</a:t>
            </a:r>
            <a:r>
              <a:rPr lang="en-US" sz="3200" dirty="0">
                <a:uFill>
                  <a:solidFill>
                    <a:srgbClr val="000000"/>
                  </a:solidFill>
                </a:uFill>
                <a:latin typeface="Arial" panose="020B0604020202020204" pitchFamily="34" charset="0"/>
                <a:ea typeface="Arial" panose="020B0604020202020204" pitchFamily="34" charset="0"/>
                <a:cs typeface="Arial" panose="020B0604020202020204" pitchFamily="34" charset="0"/>
              </a:rPr>
              <a:t> </a:t>
            </a:r>
            <a:endParaRPr lang="en-US" sz="1600" dirty="0">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110" name="Google Shape;110;p15"/>
          <p:cNvSpPr txBox="1"/>
          <p:nvPr/>
        </p:nvSpPr>
        <p:spPr>
          <a:xfrm>
            <a:off x="709307" y="1338942"/>
            <a:ext cx="10984463" cy="4180115"/>
          </a:xfrm>
          <a:prstGeom prst="rect">
            <a:avLst/>
          </a:prstGeom>
          <a:noFill/>
          <a:ln>
            <a:noFill/>
          </a:ln>
        </p:spPr>
        <p:txBody>
          <a:bodyPr spcFirstLastPara="1" wrap="square" lIns="91425" tIns="45700" rIns="91425" bIns="45700" anchor="t" anchorCtr="0">
            <a:noAutofit/>
          </a:bodyPr>
          <a:lstStyle/>
          <a:p>
            <a:pPr marL="285750" lvl="1" indent="-285750" fontAlgn="base">
              <a:buFont typeface="Arial" panose="020B0604020202020204" pitchFamily="34" charset="0"/>
              <a:buChar char="•"/>
            </a:pPr>
            <a:endParaRPr lang="en-US" sz="1600" dirty="0" smtClean="0">
              <a:latin typeface="Century Gothic" panose="020B0502020202020204" pitchFamily="34" charset="0"/>
              <a:cs typeface="Calibri" panose="020F0502020204030204" pitchFamily="34" charset="0"/>
            </a:endParaRPr>
          </a:p>
          <a:p>
            <a:pPr marL="285750" lvl="1" indent="-285750" fontAlgn="base">
              <a:buFont typeface="Arial" panose="020B0604020202020204" pitchFamily="34" charset="0"/>
              <a:buChar char="•"/>
            </a:pPr>
            <a:endParaRPr lang="en-US" sz="1600" dirty="0" smtClean="0">
              <a:latin typeface="Century Gothic" panose="020B0502020202020204" pitchFamily="34" charset="0"/>
              <a:cs typeface="Calibri" panose="020F0502020204030204" pitchFamily="34" charset="0"/>
            </a:endParaRPr>
          </a:p>
        </p:txBody>
      </p:sp>
      <p:grpSp>
        <p:nvGrpSpPr>
          <p:cNvPr id="111" name="Google Shape;111;p15"/>
          <p:cNvGrpSpPr/>
          <p:nvPr/>
        </p:nvGrpSpPr>
        <p:grpSpPr>
          <a:xfrm>
            <a:off x="0" y="6145212"/>
            <a:ext cx="12192000" cy="712787"/>
            <a:chOff x="0" y="6145212"/>
            <a:chExt cx="12192000" cy="712788"/>
          </a:xfrm>
        </p:grpSpPr>
        <p:pic>
          <p:nvPicPr>
            <p:cNvPr id="112" name="Google Shape;112;p15"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14" name="Google Shape;114;p15"/>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15" name="Google Shape;115;p15"/>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graphicFrame>
        <p:nvGraphicFramePr>
          <p:cNvPr id="3" name="Table 2"/>
          <p:cNvGraphicFramePr>
            <a:graphicFrameLocks noGrp="1"/>
          </p:cNvGraphicFramePr>
          <p:nvPr/>
        </p:nvGraphicFramePr>
        <p:xfrm>
          <a:off x="2032000" y="2268415"/>
          <a:ext cx="8127999" cy="2394187"/>
        </p:xfrm>
        <a:graphic>
          <a:graphicData uri="http://schemas.openxmlformats.org/drawingml/2006/table">
            <a:tbl>
              <a:tblPr firstRow="1" bandRow="1">
                <a:tableStyleId>{5C5F3280-33A7-497C-8DF0-566863574743}</a:tableStyleId>
              </a:tblPr>
              <a:tblGrid>
                <a:gridCol w="2709333">
                  <a:extLst>
                    <a:ext uri="{9D8B030D-6E8A-4147-A177-3AD203B41FA5}">
                      <a16:colId xmlns:a16="http://schemas.microsoft.com/office/drawing/2014/main" val="3206316446"/>
                    </a:ext>
                  </a:extLst>
                </a:gridCol>
                <a:gridCol w="2709333">
                  <a:extLst>
                    <a:ext uri="{9D8B030D-6E8A-4147-A177-3AD203B41FA5}">
                      <a16:colId xmlns:a16="http://schemas.microsoft.com/office/drawing/2014/main" val="2940011177"/>
                    </a:ext>
                  </a:extLst>
                </a:gridCol>
                <a:gridCol w="2709333">
                  <a:extLst>
                    <a:ext uri="{9D8B030D-6E8A-4147-A177-3AD203B41FA5}">
                      <a16:colId xmlns:a16="http://schemas.microsoft.com/office/drawing/2014/main" val="105144239"/>
                    </a:ext>
                  </a:extLst>
                </a:gridCol>
              </a:tblGrid>
              <a:tr h="1083547">
                <a:tc>
                  <a:txBody>
                    <a:bodyPr/>
                    <a:lstStyle/>
                    <a:p>
                      <a:r>
                        <a:rPr lang="en-US" sz="2000" b="0" dirty="0" smtClean="0"/>
                        <a:t>Recommendation 1</a:t>
                      </a:r>
                      <a:endParaRPr lang="en-US" sz="2000" b="0" dirty="0"/>
                    </a:p>
                  </a:txBody>
                  <a:tcPr/>
                </a:tc>
                <a:tc>
                  <a:txBody>
                    <a:bodyPr/>
                    <a:lstStyle/>
                    <a:p>
                      <a:r>
                        <a:rPr lang="en-US" sz="2000" b="0" dirty="0" smtClean="0"/>
                        <a:t>Recommendation 2</a:t>
                      </a:r>
                      <a:endParaRPr lang="en-US" sz="2000" b="0" dirty="0"/>
                    </a:p>
                  </a:txBody>
                  <a:tcPr/>
                </a:tc>
                <a:tc>
                  <a:txBody>
                    <a:bodyPr/>
                    <a:lstStyle/>
                    <a:p>
                      <a:r>
                        <a:rPr lang="en-US" sz="2000" b="0" dirty="0" smtClean="0"/>
                        <a:t>Recommendation 3</a:t>
                      </a:r>
                      <a:endParaRPr lang="en-US" sz="2000" b="0" dirty="0"/>
                    </a:p>
                  </a:txBody>
                  <a:tcPr/>
                </a:tc>
                <a:extLst>
                  <a:ext uri="{0D108BD9-81ED-4DB2-BD59-A6C34878D82A}">
                    <a16:rowId xmlns:a16="http://schemas.microsoft.com/office/drawing/2014/main" val="511446062"/>
                  </a:ext>
                </a:extLst>
              </a:tr>
              <a:tr h="1083547">
                <a:tc>
                  <a:txBody>
                    <a:bodyPr/>
                    <a:lstStyle/>
                    <a:p>
                      <a:pPr algn="ctr"/>
                      <a:r>
                        <a:rPr lang="en-US" sz="2000" b="0" dirty="0" smtClean="0"/>
                        <a:t>Increase lab loading to </a:t>
                      </a:r>
                    </a:p>
                    <a:p>
                      <a:pPr algn="ctr"/>
                      <a:r>
                        <a:rPr lang="en-US" sz="2000" b="0" dirty="0" smtClean="0"/>
                        <a:t>1 to 1 ratio</a:t>
                      </a:r>
                    </a:p>
                    <a:p>
                      <a:endParaRPr lang="en-US" sz="2000" b="0" dirty="0"/>
                    </a:p>
                  </a:txBody>
                  <a:tcPr/>
                </a:tc>
                <a:tc>
                  <a:txBody>
                    <a:bodyPr/>
                    <a:lstStyle/>
                    <a:p>
                      <a:pPr algn="ctr"/>
                      <a:r>
                        <a:rPr lang="en-US" sz="2000" b="0" dirty="0" smtClean="0"/>
                        <a:t>Increase lab loading ratio to </a:t>
                      </a:r>
                    </a:p>
                    <a:p>
                      <a:pPr algn="ctr"/>
                      <a:r>
                        <a:rPr lang="en-US" sz="2000" b="0" dirty="0" smtClean="0"/>
                        <a:t>0.85 ratio</a:t>
                      </a:r>
                    </a:p>
                    <a:p>
                      <a:endParaRPr lang="en-US" sz="2000" b="0" dirty="0"/>
                    </a:p>
                  </a:txBody>
                  <a:tcPr/>
                </a:tc>
                <a:tc>
                  <a:txBody>
                    <a:bodyPr/>
                    <a:lstStyle/>
                    <a:p>
                      <a:pPr algn="ctr"/>
                      <a:r>
                        <a:rPr lang="en-US" sz="2000" b="0" dirty="0" smtClean="0"/>
                        <a:t>Increase lab loading ratio to </a:t>
                      </a:r>
                    </a:p>
                    <a:p>
                      <a:pPr algn="ctr"/>
                      <a:r>
                        <a:rPr lang="en-US" sz="2000" b="0" dirty="0" smtClean="0"/>
                        <a:t>0.75 ratio</a:t>
                      </a:r>
                    </a:p>
                    <a:p>
                      <a:endParaRPr lang="en-US" sz="2000" b="0" dirty="0"/>
                    </a:p>
                  </a:txBody>
                  <a:tcPr/>
                </a:tc>
                <a:extLst>
                  <a:ext uri="{0D108BD9-81ED-4DB2-BD59-A6C34878D82A}">
                    <a16:rowId xmlns:a16="http://schemas.microsoft.com/office/drawing/2014/main" val="21304727"/>
                  </a:ext>
                </a:extLst>
              </a:tr>
            </a:tbl>
          </a:graphicData>
        </a:graphic>
      </p:graphicFrame>
    </p:spTree>
    <p:extLst>
      <p:ext uri="{BB962C8B-B14F-4D97-AF65-F5344CB8AC3E}">
        <p14:creationId xmlns:p14="http://schemas.microsoft.com/office/powerpoint/2010/main" val="2141912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a:off x="2689225" y="969963"/>
            <a:ext cx="670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3200">
                <a:solidFill>
                  <a:schemeClr val="bg1"/>
                </a:solidFill>
                <a:latin typeface="Century Gothic" panose="020B0502020202020204" pitchFamily="34" charset="0"/>
              </a:rPr>
              <a:t>Thank you. </a:t>
            </a:r>
          </a:p>
        </p:txBody>
      </p:sp>
      <p:grpSp>
        <p:nvGrpSpPr>
          <p:cNvPr id="56324" name="Group 3"/>
          <p:cNvGrpSpPr>
            <a:grpSpLocks/>
          </p:cNvGrpSpPr>
          <p:nvPr/>
        </p:nvGrpSpPr>
        <p:grpSpPr bwMode="auto">
          <a:xfrm>
            <a:off x="4914900" y="4648200"/>
            <a:ext cx="2362200" cy="1674813"/>
            <a:chOff x="7239000" y="2992438"/>
            <a:chExt cx="3301051" cy="2339975"/>
          </a:xfrm>
        </p:grpSpPr>
        <p:pic>
          <p:nvPicPr>
            <p:cNvPr id="5632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992438"/>
              <a:ext cx="3149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267200"/>
              <a:ext cx="1905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4342605"/>
              <a:ext cx="938851"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3594100" y="1552575"/>
            <a:ext cx="5003800" cy="3752850"/>
          </a:xfrm>
          <a:prstGeom prst="rect">
            <a:avLst/>
          </a:prstGeom>
        </p:spPr>
      </p:pic>
    </p:spTree>
    <p:extLst>
      <p:ext uri="{BB962C8B-B14F-4D97-AF65-F5344CB8AC3E}">
        <p14:creationId xmlns:p14="http://schemas.microsoft.com/office/powerpoint/2010/main" val="3750217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p:nvPr/>
        </p:nvSpPr>
        <p:spPr>
          <a:xfrm>
            <a:off x="7364627" y="206484"/>
            <a:ext cx="4312506" cy="16681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dirty="0">
              <a:solidFill>
                <a:srgbClr val="0072BB"/>
              </a:solidFill>
              <a:latin typeface="Century Gothic"/>
              <a:ea typeface="Century Gothic"/>
              <a:cs typeface="Century Gothic"/>
              <a:sym typeface="Century Gothic"/>
            </a:endParaRPr>
          </a:p>
        </p:txBody>
      </p:sp>
      <p:grpSp>
        <p:nvGrpSpPr>
          <p:cNvPr id="100" name="Google Shape;100;p14"/>
          <p:cNvGrpSpPr/>
          <p:nvPr/>
        </p:nvGrpSpPr>
        <p:grpSpPr>
          <a:xfrm>
            <a:off x="0" y="6145212"/>
            <a:ext cx="12192000" cy="712787"/>
            <a:chOff x="0" y="6145212"/>
            <a:chExt cx="12192000" cy="712788"/>
          </a:xfrm>
        </p:grpSpPr>
        <p:pic>
          <p:nvPicPr>
            <p:cNvPr id="101" name="Google Shape;101;p14"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02" name="Google Shape;102;p14"/>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03" name="Google Shape;103;p14"/>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04" name="Google Shape;104;p14"/>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pic>
        <p:nvPicPr>
          <p:cNvPr id="9" name="Google Shape;233;p28">
            <a:extLst>
              <a:ext uri="{FF2B5EF4-FFF2-40B4-BE49-F238E27FC236}">
                <a16:creationId xmlns:a16="http://schemas.microsoft.com/office/drawing/2014/main" id="{6AA3888D-0A87-C74F-83FD-1B2403E784A6}"/>
              </a:ext>
            </a:extLst>
          </p:cNvPr>
          <p:cNvPicPr preferRelativeResize="0">
            <a:picLocks/>
          </p:cNvPicPr>
          <p:nvPr/>
        </p:nvPicPr>
        <p:blipFill rotWithShape="1">
          <a:blip r:embed="rId7">
            <a:alphaModFix/>
          </a:blip>
          <a:srcRect/>
          <a:stretch/>
        </p:blipFill>
        <p:spPr>
          <a:xfrm>
            <a:off x="6429705" y="2483494"/>
            <a:ext cx="5247428" cy="3410679"/>
          </a:xfrm>
          <a:prstGeom prst="rect">
            <a:avLst/>
          </a:prstGeom>
          <a:noFill/>
          <a:ln>
            <a:noFill/>
          </a:ln>
        </p:spPr>
      </p:pic>
      <p:pic>
        <p:nvPicPr>
          <p:cNvPr id="10" name="Google Shape;239;p29">
            <a:extLst>
              <a:ext uri="{FF2B5EF4-FFF2-40B4-BE49-F238E27FC236}">
                <a16:creationId xmlns:a16="http://schemas.microsoft.com/office/drawing/2014/main" id="{1AC9FDB2-6D1A-AD46-9D7E-40D7FB189D82}"/>
              </a:ext>
            </a:extLst>
          </p:cNvPr>
          <p:cNvPicPr preferRelativeResize="0">
            <a:picLocks/>
          </p:cNvPicPr>
          <p:nvPr/>
        </p:nvPicPr>
        <p:blipFill rotWithShape="1">
          <a:blip r:embed="rId8">
            <a:alphaModFix/>
          </a:blip>
          <a:srcRect/>
          <a:stretch/>
        </p:blipFill>
        <p:spPr>
          <a:xfrm rot="-5400000">
            <a:off x="1377489" y="-259117"/>
            <a:ext cx="3359556" cy="4438135"/>
          </a:xfrm>
          <a:prstGeom prst="rect">
            <a:avLst/>
          </a:prstGeom>
          <a:noFill/>
          <a:ln>
            <a:noFill/>
          </a:ln>
        </p:spPr>
      </p:pic>
      <p:sp>
        <p:nvSpPr>
          <p:cNvPr id="11" name="Google Shape;98;p14">
            <a:extLst>
              <a:ext uri="{FF2B5EF4-FFF2-40B4-BE49-F238E27FC236}">
                <a16:creationId xmlns:a16="http://schemas.microsoft.com/office/drawing/2014/main" id="{C121BBAA-DD8C-0245-A004-F5A1FB93A07F}"/>
              </a:ext>
            </a:extLst>
          </p:cNvPr>
          <p:cNvSpPr txBox="1"/>
          <p:nvPr/>
        </p:nvSpPr>
        <p:spPr>
          <a:xfrm>
            <a:off x="838200" y="3918836"/>
            <a:ext cx="4312506" cy="166816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72BB"/>
              </a:buClr>
              <a:buSzPts val="3200"/>
              <a:buFont typeface="Century Gothic"/>
              <a:buNone/>
            </a:pPr>
            <a:r>
              <a:rPr lang="en-US" sz="4800" b="1" dirty="0">
                <a:solidFill>
                  <a:srgbClr val="0072BB"/>
                </a:solidFill>
                <a:latin typeface="Century Gothic"/>
                <a:sym typeface="Century Gothic"/>
              </a:rPr>
              <a:t>LAB LOADING</a:t>
            </a:r>
            <a:endParaRPr sz="4800" b="1" dirty="0"/>
          </a:p>
          <a:p>
            <a:pPr marL="0" marR="0" lvl="0" indent="0" algn="l" rtl="0">
              <a:lnSpc>
                <a:spcPct val="100000"/>
              </a:lnSpc>
              <a:spcBef>
                <a:spcPts val="0"/>
              </a:spcBef>
              <a:spcAft>
                <a:spcPts val="0"/>
              </a:spcAft>
              <a:buNone/>
            </a:pPr>
            <a:endParaRPr sz="3200" b="0" i="0" u="none" dirty="0">
              <a:solidFill>
                <a:srgbClr val="0072BB"/>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461489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p:nvPr/>
        </p:nvSpPr>
        <p:spPr>
          <a:xfrm>
            <a:off x="838200" y="266700"/>
            <a:ext cx="84582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2BB"/>
              </a:buClr>
              <a:buSzPts val="3200"/>
              <a:buFont typeface="Century Gothic"/>
              <a:buNone/>
            </a:pPr>
            <a:r>
              <a:rPr lang="en-US" sz="3600" b="1" i="0" u="none" dirty="0">
                <a:solidFill>
                  <a:srgbClr val="0072BB"/>
                </a:solidFill>
                <a:latin typeface="Century Gothic"/>
                <a:ea typeface="Century Gothic"/>
                <a:cs typeface="Century Gothic"/>
                <a:sym typeface="Century Gothic"/>
              </a:rPr>
              <a:t>EFC Original Charge</a:t>
            </a:r>
            <a:endParaRPr sz="3600" b="1" dirty="0"/>
          </a:p>
        </p:txBody>
      </p:sp>
      <p:sp>
        <p:nvSpPr>
          <p:cNvPr id="110" name="Google Shape;110;p15"/>
          <p:cNvSpPr txBox="1"/>
          <p:nvPr/>
        </p:nvSpPr>
        <p:spPr>
          <a:xfrm>
            <a:off x="71362" y="1295399"/>
            <a:ext cx="6825827" cy="4849813"/>
          </a:xfrm>
          <a:prstGeom prst="rect">
            <a:avLst/>
          </a:prstGeom>
          <a:noFill/>
          <a:ln>
            <a:noFill/>
          </a:ln>
        </p:spPr>
        <p:txBody>
          <a:bodyPr spcFirstLastPara="1" wrap="square" lIns="91425" tIns="45700" rIns="91425" bIns="45700" anchor="t" anchorCtr="0">
            <a:noAutofit/>
          </a:bodyPr>
          <a:lstStyle/>
          <a:p>
            <a:pPr marL="342900" marR="0" lvl="0" indent="-368300" rtl="0">
              <a:lnSpc>
                <a:spcPct val="107000"/>
              </a:lnSpc>
              <a:spcBef>
                <a:spcPts val="0"/>
              </a:spcBef>
              <a:spcAft>
                <a:spcPts val="0"/>
              </a:spcAft>
              <a:buClr>
                <a:schemeClr val="dk1"/>
              </a:buClr>
              <a:buSzPts val="2400"/>
              <a:buFont typeface="Noto Sans Symbols"/>
              <a:buChar char="∙"/>
            </a:pPr>
            <a:r>
              <a:rPr lang="en-US" sz="2000" b="0" i="0" u="none" dirty="0">
                <a:solidFill>
                  <a:schemeClr val="dk1"/>
                </a:solidFill>
                <a:latin typeface="Century Gothic" panose="020B0502020202020204" pitchFamily="34" charset="0"/>
                <a:ea typeface="Calibri"/>
                <a:cs typeface="Calibri"/>
                <a:sym typeface="Calibri"/>
              </a:rPr>
              <a:t>Limit our consideration to laboratory hours as defined in Board Policy D.5.1.2 (Nursing labs were not considered for this recommendation because they are loaded as a full workload unit)</a:t>
            </a:r>
            <a:endParaRPr sz="2000" dirty="0">
              <a:latin typeface="Century Gothic" panose="020B0502020202020204" pitchFamily="34" charset="0"/>
            </a:endParaRPr>
          </a:p>
          <a:p>
            <a:pPr marL="342900" marR="0" lvl="0" indent="-368300" rtl="0">
              <a:lnSpc>
                <a:spcPct val="107000"/>
              </a:lnSpc>
              <a:spcBef>
                <a:spcPts val="800"/>
              </a:spcBef>
              <a:spcAft>
                <a:spcPts val="0"/>
              </a:spcAft>
              <a:buClr>
                <a:schemeClr val="dk1"/>
              </a:buClr>
              <a:buSzPts val="2400"/>
              <a:buFont typeface="Noto Sans Symbols"/>
              <a:buChar char="∙"/>
            </a:pPr>
            <a:r>
              <a:rPr lang="en-US" sz="2000" b="0" i="0" u="none" dirty="0">
                <a:solidFill>
                  <a:schemeClr val="dk1"/>
                </a:solidFill>
                <a:latin typeface="Century Gothic" panose="020B0502020202020204" pitchFamily="34" charset="0"/>
                <a:ea typeface="Calibri"/>
                <a:cs typeface="Calibri"/>
                <a:sym typeface="Calibri"/>
              </a:rPr>
              <a:t>Define Instructional Laboratory and Open Laboratory</a:t>
            </a:r>
            <a:endParaRPr sz="2000" dirty="0">
              <a:latin typeface="Century Gothic" panose="020B0502020202020204" pitchFamily="34" charset="0"/>
            </a:endParaRPr>
          </a:p>
          <a:p>
            <a:pPr marL="342900" marR="0" lvl="0" indent="-368300" rtl="0">
              <a:lnSpc>
                <a:spcPct val="107000"/>
              </a:lnSpc>
              <a:spcBef>
                <a:spcPts val="800"/>
              </a:spcBef>
              <a:spcAft>
                <a:spcPts val="0"/>
              </a:spcAft>
              <a:buClr>
                <a:schemeClr val="dk1"/>
              </a:buClr>
              <a:buSzPts val="2400"/>
              <a:buFont typeface="Noto Sans Symbols"/>
              <a:buChar char="∙"/>
            </a:pPr>
            <a:r>
              <a:rPr lang="en-US" sz="2000" b="0" i="0" u="none" dirty="0">
                <a:solidFill>
                  <a:schemeClr val="dk1"/>
                </a:solidFill>
                <a:latin typeface="Century Gothic" panose="020B0502020202020204" pitchFamily="34" charset="0"/>
                <a:ea typeface="Calibri"/>
                <a:cs typeface="Calibri"/>
                <a:sym typeface="Calibri"/>
              </a:rPr>
              <a:t>Draw comparisons with peer colleges</a:t>
            </a:r>
            <a:endParaRPr sz="2000" dirty="0">
              <a:latin typeface="Century Gothic" panose="020B0502020202020204" pitchFamily="34" charset="0"/>
            </a:endParaRPr>
          </a:p>
          <a:p>
            <a:pPr marL="342900" marR="0" lvl="0" indent="-368300" rtl="0">
              <a:lnSpc>
                <a:spcPct val="107000"/>
              </a:lnSpc>
              <a:spcBef>
                <a:spcPts val="800"/>
              </a:spcBef>
              <a:spcAft>
                <a:spcPts val="0"/>
              </a:spcAft>
              <a:buClr>
                <a:schemeClr val="dk1"/>
              </a:buClr>
              <a:buSzPts val="2400"/>
              <a:buFont typeface="Noto Sans Symbols"/>
              <a:buChar char="∙"/>
            </a:pPr>
            <a:r>
              <a:rPr lang="en-US" sz="2000" b="0" i="0" u="none" dirty="0">
                <a:solidFill>
                  <a:schemeClr val="dk1"/>
                </a:solidFill>
                <a:latin typeface="Century Gothic" panose="020B0502020202020204" pitchFamily="34" charset="0"/>
                <a:ea typeface="Calibri"/>
                <a:cs typeface="Calibri"/>
                <a:sym typeface="Calibri"/>
              </a:rPr>
              <a:t>Use instructional loads as loaded in Banner and listed in the course catalog for cost estimating</a:t>
            </a:r>
            <a:endParaRPr sz="2000" dirty="0">
              <a:latin typeface="Century Gothic" panose="020B0502020202020204" pitchFamily="34" charset="0"/>
            </a:endParaRPr>
          </a:p>
          <a:p>
            <a:pPr marL="342900" marR="0" lvl="0" indent="-368300" rtl="0">
              <a:lnSpc>
                <a:spcPct val="107000"/>
              </a:lnSpc>
              <a:spcBef>
                <a:spcPts val="800"/>
              </a:spcBef>
              <a:spcAft>
                <a:spcPts val="0"/>
              </a:spcAft>
              <a:buClr>
                <a:schemeClr val="dk1"/>
              </a:buClr>
              <a:buSzPts val="2400"/>
              <a:buFont typeface="Noto Sans Symbols"/>
              <a:buChar char="∙"/>
            </a:pPr>
            <a:r>
              <a:rPr lang="en-US" sz="2000" b="0" i="0" u="none" dirty="0">
                <a:solidFill>
                  <a:schemeClr val="dk1"/>
                </a:solidFill>
                <a:latin typeface="Century Gothic" panose="020B0502020202020204" pitchFamily="34" charset="0"/>
                <a:ea typeface="Calibri"/>
                <a:cs typeface="Calibri"/>
                <a:sym typeface="Calibri"/>
              </a:rPr>
              <a:t>Determine feasibility of any recommendation made</a:t>
            </a:r>
            <a:endParaRPr sz="2000" b="0" i="0" u="none" dirty="0">
              <a:solidFill>
                <a:srgbClr val="FF0000"/>
              </a:solidFill>
              <a:latin typeface="Calibri"/>
              <a:ea typeface="Calibri"/>
              <a:cs typeface="Calibri"/>
              <a:sym typeface="Calibri"/>
            </a:endParaRPr>
          </a:p>
          <a:p>
            <a:pPr marL="0" marR="0" lvl="0" indent="0" algn="l" rtl="0">
              <a:lnSpc>
                <a:spcPct val="100000"/>
              </a:lnSpc>
              <a:spcBef>
                <a:spcPts val="800"/>
              </a:spcBef>
              <a:spcAft>
                <a:spcPts val="0"/>
              </a:spcAft>
              <a:buNone/>
            </a:pPr>
            <a:endParaRPr sz="2000" b="0" i="0" u="none" dirty="0">
              <a:solidFill>
                <a:schemeClr val="dk1"/>
              </a:solidFill>
              <a:latin typeface="Calibri"/>
              <a:ea typeface="Calibri"/>
              <a:cs typeface="Calibri"/>
              <a:sym typeface="Calibri"/>
            </a:endParaRPr>
          </a:p>
        </p:txBody>
      </p:sp>
      <p:grpSp>
        <p:nvGrpSpPr>
          <p:cNvPr id="111" name="Google Shape;111;p15"/>
          <p:cNvGrpSpPr/>
          <p:nvPr/>
        </p:nvGrpSpPr>
        <p:grpSpPr>
          <a:xfrm>
            <a:off x="0" y="6145212"/>
            <a:ext cx="12192000" cy="712787"/>
            <a:chOff x="0" y="6145212"/>
            <a:chExt cx="12192000" cy="712788"/>
          </a:xfrm>
        </p:grpSpPr>
        <p:pic>
          <p:nvPicPr>
            <p:cNvPr id="112" name="Google Shape;112;p15"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14" name="Google Shape;114;p15"/>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15" name="Google Shape;115;p15"/>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pic>
        <p:nvPicPr>
          <p:cNvPr id="10" name="Picture 9">
            <a:extLst>
              <a:ext uri="{FF2B5EF4-FFF2-40B4-BE49-F238E27FC236}">
                <a16:creationId xmlns:a16="http://schemas.microsoft.com/office/drawing/2014/main" id="{1FA2F3F5-A371-CF4F-8A45-2F4442A27B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2052" y="1902257"/>
            <a:ext cx="4685084" cy="3103108"/>
          </a:xfrm>
          <a:prstGeom prst="rect">
            <a:avLst/>
          </a:prstGeom>
        </p:spPr>
      </p:pic>
    </p:spTree>
    <p:extLst>
      <p:ext uri="{BB962C8B-B14F-4D97-AF65-F5344CB8AC3E}">
        <p14:creationId xmlns:p14="http://schemas.microsoft.com/office/powerpoint/2010/main" val="720183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p:nvPr/>
        </p:nvSpPr>
        <p:spPr>
          <a:xfrm>
            <a:off x="838200" y="266700"/>
            <a:ext cx="84582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72BB"/>
              </a:buClr>
              <a:buSzPts val="3200"/>
              <a:buFont typeface="Century Gothic"/>
              <a:buNone/>
            </a:pPr>
            <a:r>
              <a:rPr lang="en-US" sz="3200" b="0" i="0" u="none" dirty="0">
                <a:solidFill>
                  <a:srgbClr val="0072BB"/>
                </a:solidFill>
                <a:latin typeface="Century Gothic"/>
                <a:ea typeface="Century Gothic"/>
                <a:cs typeface="Century Gothic"/>
                <a:sym typeface="Century Gothic"/>
              </a:rPr>
              <a:t>PVC </a:t>
            </a:r>
            <a:r>
              <a:rPr lang="en-US" sz="3200" dirty="0">
                <a:solidFill>
                  <a:srgbClr val="0072BB"/>
                </a:solidFill>
                <a:latin typeface="Century Gothic"/>
                <a:ea typeface="Century Gothic"/>
                <a:cs typeface="Century Gothic"/>
                <a:sym typeface="Century Gothic"/>
              </a:rPr>
              <a:t>Response</a:t>
            </a:r>
            <a:r>
              <a:rPr lang="en-US" sz="3200" b="0" i="0" u="none" dirty="0">
                <a:solidFill>
                  <a:srgbClr val="0072BB"/>
                </a:solidFill>
                <a:latin typeface="Century Gothic"/>
                <a:ea typeface="Century Gothic"/>
                <a:cs typeface="Century Gothic"/>
                <a:sym typeface="Century Gothic"/>
              </a:rPr>
              <a:t> to EFC</a:t>
            </a:r>
            <a:endParaRPr dirty="0"/>
          </a:p>
        </p:txBody>
      </p:sp>
      <p:sp>
        <p:nvSpPr>
          <p:cNvPr id="110" name="Google Shape;110;p15"/>
          <p:cNvSpPr txBox="1"/>
          <p:nvPr/>
        </p:nvSpPr>
        <p:spPr>
          <a:xfrm>
            <a:off x="6743700" y="456573"/>
            <a:ext cx="4800600" cy="4114800"/>
          </a:xfrm>
          <a:prstGeom prst="rect">
            <a:avLst/>
          </a:prstGeom>
          <a:noFill/>
          <a:ln>
            <a:noFill/>
          </a:ln>
        </p:spPr>
        <p:txBody>
          <a:bodyPr spcFirstLastPara="1" wrap="square" lIns="91425" tIns="45700" rIns="91425" bIns="45700" anchor="t" anchorCtr="0">
            <a:noAutofit/>
          </a:bodyPr>
          <a:lstStyle/>
          <a:p>
            <a:pPr marL="342900" indent="-215900" algn="just">
              <a:lnSpc>
                <a:spcPct val="107000"/>
              </a:lnSpc>
              <a:spcBef>
                <a:spcPts val="800"/>
              </a:spcBef>
              <a:buClr>
                <a:schemeClr val="dk1"/>
              </a:buClr>
              <a:buSzPts val="2000"/>
            </a:pPr>
            <a:r>
              <a:rPr lang="en-US" sz="2000" dirty="0">
                <a:solidFill>
                  <a:schemeClr val="tx1"/>
                </a:solidFill>
                <a:latin typeface="Century Gothic" panose="020B0502020202020204" pitchFamily="34" charset="0"/>
                <a:ea typeface="Calibri"/>
                <a:cs typeface="Calibri"/>
                <a:sym typeface="Calibri"/>
              </a:rPr>
              <a:t>   PVC asked the EFC to expand the existing Ad-Hoc committee to include more workforce faculty in order to find thoughtful, innovative solutions and strategies to lab loading</a:t>
            </a:r>
          </a:p>
        </p:txBody>
      </p:sp>
      <p:grpSp>
        <p:nvGrpSpPr>
          <p:cNvPr id="111" name="Google Shape;111;p15"/>
          <p:cNvGrpSpPr/>
          <p:nvPr/>
        </p:nvGrpSpPr>
        <p:grpSpPr>
          <a:xfrm>
            <a:off x="0" y="6145212"/>
            <a:ext cx="12192000" cy="712787"/>
            <a:chOff x="0" y="6145212"/>
            <a:chExt cx="12192000" cy="712788"/>
          </a:xfrm>
        </p:grpSpPr>
        <p:pic>
          <p:nvPicPr>
            <p:cNvPr id="112" name="Google Shape;112;p15"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14" name="Google Shape;114;p15"/>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15" name="Google Shape;115;p15"/>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pic>
        <p:nvPicPr>
          <p:cNvPr id="9" name="Picture 8">
            <a:extLst>
              <a:ext uri="{FF2B5EF4-FFF2-40B4-BE49-F238E27FC236}">
                <a16:creationId xmlns:a16="http://schemas.microsoft.com/office/drawing/2014/main" id="{71D7D57C-544A-B04B-9446-12C70A73C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907" y="1699539"/>
            <a:ext cx="6181392" cy="3917490"/>
          </a:xfrm>
          <a:prstGeom prst="rect">
            <a:avLst/>
          </a:prstGeom>
        </p:spPr>
      </p:pic>
    </p:spTree>
    <p:extLst>
      <p:ext uri="{BB962C8B-B14F-4D97-AF65-F5344CB8AC3E}">
        <p14:creationId xmlns:p14="http://schemas.microsoft.com/office/powerpoint/2010/main" val="3857721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p:nvPr/>
        </p:nvSpPr>
        <p:spPr>
          <a:xfrm>
            <a:off x="709307" y="429207"/>
            <a:ext cx="10715855" cy="1324947"/>
          </a:xfrm>
          <a:prstGeom prst="rect">
            <a:avLst/>
          </a:prstGeom>
          <a:noFill/>
          <a:ln>
            <a:noFill/>
          </a:ln>
        </p:spPr>
        <p:txBody>
          <a:bodyPr spcFirstLastPara="1" wrap="square" lIns="91425" tIns="45700" rIns="91425" bIns="45700" anchor="ctr" anchorCtr="0">
            <a:noAutofit/>
          </a:bodyPr>
          <a:lstStyle/>
          <a:p>
            <a:pPr lvl="0" fontAlgn="base">
              <a:lnSpc>
                <a:spcPct val="103000"/>
              </a:lnSpc>
              <a:spcAft>
                <a:spcPts val="10"/>
              </a:spcAft>
              <a:buSzPts val="1200"/>
            </a:pPr>
            <a:r>
              <a:rPr lang="en-US" sz="3200" b="1" dirty="0">
                <a:uFill>
                  <a:solidFill>
                    <a:srgbClr val="000000"/>
                  </a:solidFill>
                </a:uFill>
                <a:latin typeface="Arial" panose="020B0604020202020204" pitchFamily="34" charset="0"/>
                <a:ea typeface="Arial" panose="020B0604020202020204" pitchFamily="34" charset="0"/>
                <a:cs typeface="Arial" panose="020B0604020202020204" pitchFamily="34" charset="0"/>
              </a:rPr>
              <a:t>Recommendations</a:t>
            </a:r>
            <a:r>
              <a:rPr lang="en-US" sz="3200" dirty="0">
                <a:uFill>
                  <a:solidFill>
                    <a:srgbClr val="000000"/>
                  </a:solidFill>
                </a:uFill>
                <a:latin typeface="Arial" panose="020B0604020202020204" pitchFamily="34" charset="0"/>
                <a:ea typeface="Arial" panose="020B0604020202020204" pitchFamily="34" charset="0"/>
                <a:cs typeface="Arial" panose="020B0604020202020204" pitchFamily="34" charset="0"/>
              </a:rPr>
              <a:t> </a:t>
            </a:r>
            <a:endParaRPr lang="en-US" sz="1600" dirty="0">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110" name="Google Shape;110;p15"/>
          <p:cNvSpPr txBox="1"/>
          <p:nvPr/>
        </p:nvSpPr>
        <p:spPr>
          <a:xfrm>
            <a:off x="709307" y="1338942"/>
            <a:ext cx="10984463" cy="4180115"/>
          </a:xfrm>
          <a:prstGeom prst="rect">
            <a:avLst/>
          </a:prstGeom>
          <a:noFill/>
          <a:ln>
            <a:noFill/>
          </a:ln>
        </p:spPr>
        <p:txBody>
          <a:bodyPr spcFirstLastPara="1" wrap="square" lIns="91425" tIns="45700" rIns="91425" bIns="45700" anchor="t" anchorCtr="0">
            <a:noAutofit/>
          </a:bodyPr>
          <a:lstStyle/>
          <a:p>
            <a:pPr marL="285750" lvl="1" indent="-285750" fontAlgn="base">
              <a:buFont typeface="Arial" panose="020B0604020202020204" pitchFamily="34" charset="0"/>
              <a:buChar char="•"/>
            </a:pPr>
            <a:endParaRPr lang="en-US" sz="1600" dirty="0" smtClean="0">
              <a:latin typeface="Century Gothic" panose="020B0502020202020204" pitchFamily="34" charset="0"/>
              <a:cs typeface="Calibri" panose="020F0502020204030204" pitchFamily="34" charset="0"/>
            </a:endParaRPr>
          </a:p>
          <a:p>
            <a:pPr marL="285750" lvl="1" indent="-285750" fontAlgn="base">
              <a:buFont typeface="Arial" panose="020B0604020202020204" pitchFamily="34" charset="0"/>
              <a:buChar char="•"/>
            </a:pPr>
            <a:endParaRPr lang="en-US" sz="1600" dirty="0" smtClean="0">
              <a:latin typeface="Century Gothic" panose="020B0502020202020204" pitchFamily="34" charset="0"/>
              <a:cs typeface="Calibri" panose="020F0502020204030204" pitchFamily="34" charset="0"/>
            </a:endParaRPr>
          </a:p>
        </p:txBody>
      </p:sp>
      <p:grpSp>
        <p:nvGrpSpPr>
          <p:cNvPr id="111" name="Google Shape;111;p15"/>
          <p:cNvGrpSpPr/>
          <p:nvPr/>
        </p:nvGrpSpPr>
        <p:grpSpPr>
          <a:xfrm>
            <a:off x="0" y="6145212"/>
            <a:ext cx="12192000" cy="712787"/>
            <a:chOff x="0" y="6145212"/>
            <a:chExt cx="12192000" cy="712788"/>
          </a:xfrm>
        </p:grpSpPr>
        <p:pic>
          <p:nvPicPr>
            <p:cNvPr id="112" name="Google Shape;112;p15"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14" name="Google Shape;114;p15"/>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15" name="Google Shape;115;p15"/>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graphicFrame>
        <p:nvGraphicFramePr>
          <p:cNvPr id="3" name="Table 2"/>
          <p:cNvGraphicFramePr>
            <a:graphicFrameLocks noGrp="1"/>
          </p:cNvGraphicFramePr>
          <p:nvPr>
            <p:extLst>
              <p:ext uri="{D42A27DB-BD31-4B8C-83A1-F6EECF244321}">
                <p14:modId xmlns:p14="http://schemas.microsoft.com/office/powerpoint/2010/main" val="4288780124"/>
              </p:ext>
            </p:extLst>
          </p:nvPr>
        </p:nvGraphicFramePr>
        <p:xfrm>
          <a:off x="2032000" y="2268415"/>
          <a:ext cx="8127999" cy="2394187"/>
        </p:xfrm>
        <a:graphic>
          <a:graphicData uri="http://schemas.openxmlformats.org/drawingml/2006/table">
            <a:tbl>
              <a:tblPr firstRow="1" bandRow="1">
                <a:tableStyleId>{5C5F3280-33A7-497C-8DF0-566863574743}</a:tableStyleId>
              </a:tblPr>
              <a:tblGrid>
                <a:gridCol w="2709333">
                  <a:extLst>
                    <a:ext uri="{9D8B030D-6E8A-4147-A177-3AD203B41FA5}">
                      <a16:colId xmlns:a16="http://schemas.microsoft.com/office/drawing/2014/main" val="3206316446"/>
                    </a:ext>
                  </a:extLst>
                </a:gridCol>
                <a:gridCol w="2709333">
                  <a:extLst>
                    <a:ext uri="{9D8B030D-6E8A-4147-A177-3AD203B41FA5}">
                      <a16:colId xmlns:a16="http://schemas.microsoft.com/office/drawing/2014/main" val="2940011177"/>
                    </a:ext>
                  </a:extLst>
                </a:gridCol>
                <a:gridCol w="2709333">
                  <a:extLst>
                    <a:ext uri="{9D8B030D-6E8A-4147-A177-3AD203B41FA5}">
                      <a16:colId xmlns:a16="http://schemas.microsoft.com/office/drawing/2014/main" val="105144239"/>
                    </a:ext>
                  </a:extLst>
                </a:gridCol>
              </a:tblGrid>
              <a:tr h="1083547">
                <a:tc>
                  <a:txBody>
                    <a:bodyPr/>
                    <a:lstStyle/>
                    <a:p>
                      <a:r>
                        <a:rPr lang="en-US" sz="2000" b="0" dirty="0" smtClean="0"/>
                        <a:t>Recommendation 1</a:t>
                      </a:r>
                      <a:endParaRPr lang="en-US" sz="2000" b="0" dirty="0"/>
                    </a:p>
                  </a:txBody>
                  <a:tcPr/>
                </a:tc>
                <a:tc>
                  <a:txBody>
                    <a:bodyPr/>
                    <a:lstStyle/>
                    <a:p>
                      <a:r>
                        <a:rPr lang="en-US" sz="2000" b="0" dirty="0" smtClean="0"/>
                        <a:t>Recommendation 2</a:t>
                      </a:r>
                      <a:endParaRPr lang="en-US" sz="2000" b="0" dirty="0"/>
                    </a:p>
                  </a:txBody>
                  <a:tcPr/>
                </a:tc>
                <a:tc>
                  <a:txBody>
                    <a:bodyPr/>
                    <a:lstStyle/>
                    <a:p>
                      <a:r>
                        <a:rPr lang="en-US" sz="2000" b="0" dirty="0" smtClean="0"/>
                        <a:t>Recommendation 3</a:t>
                      </a:r>
                      <a:endParaRPr lang="en-US" sz="2000" b="0" dirty="0"/>
                    </a:p>
                  </a:txBody>
                  <a:tcPr/>
                </a:tc>
                <a:extLst>
                  <a:ext uri="{0D108BD9-81ED-4DB2-BD59-A6C34878D82A}">
                    <a16:rowId xmlns:a16="http://schemas.microsoft.com/office/drawing/2014/main" val="511446062"/>
                  </a:ext>
                </a:extLst>
              </a:tr>
              <a:tr h="1083547">
                <a:tc>
                  <a:txBody>
                    <a:bodyPr/>
                    <a:lstStyle/>
                    <a:p>
                      <a:pPr algn="ctr"/>
                      <a:r>
                        <a:rPr lang="en-US" sz="2000" b="0" dirty="0" smtClean="0"/>
                        <a:t>Increase lab loading to </a:t>
                      </a:r>
                    </a:p>
                    <a:p>
                      <a:pPr algn="ctr"/>
                      <a:r>
                        <a:rPr lang="en-US" sz="2000" b="0" dirty="0" smtClean="0"/>
                        <a:t>1 to 1 ratio</a:t>
                      </a:r>
                    </a:p>
                    <a:p>
                      <a:endParaRPr lang="en-US" sz="2000" b="0" dirty="0"/>
                    </a:p>
                  </a:txBody>
                  <a:tcPr/>
                </a:tc>
                <a:tc>
                  <a:txBody>
                    <a:bodyPr/>
                    <a:lstStyle/>
                    <a:p>
                      <a:pPr algn="ctr"/>
                      <a:r>
                        <a:rPr lang="en-US" sz="2000" b="0" dirty="0" smtClean="0"/>
                        <a:t>Increase lab loading ratio to </a:t>
                      </a:r>
                    </a:p>
                    <a:p>
                      <a:pPr algn="ctr"/>
                      <a:r>
                        <a:rPr lang="en-US" sz="2000" b="0" dirty="0" smtClean="0"/>
                        <a:t>0.85 ratio</a:t>
                      </a:r>
                    </a:p>
                    <a:p>
                      <a:endParaRPr lang="en-US" sz="2000" b="0" dirty="0"/>
                    </a:p>
                  </a:txBody>
                  <a:tcPr/>
                </a:tc>
                <a:tc>
                  <a:txBody>
                    <a:bodyPr/>
                    <a:lstStyle/>
                    <a:p>
                      <a:pPr algn="ctr"/>
                      <a:r>
                        <a:rPr lang="en-US" sz="2000" b="0" dirty="0" smtClean="0"/>
                        <a:t>Increase lab loading ratio to </a:t>
                      </a:r>
                    </a:p>
                    <a:p>
                      <a:pPr algn="ctr"/>
                      <a:r>
                        <a:rPr lang="en-US" sz="2000" b="0" dirty="0" smtClean="0"/>
                        <a:t>0.75 ratio</a:t>
                      </a:r>
                    </a:p>
                    <a:p>
                      <a:endParaRPr lang="en-US" sz="2000" b="0" dirty="0"/>
                    </a:p>
                  </a:txBody>
                  <a:tcPr/>
                </a:tc>
                <a:extLst>
                  <a:ext uri="{0D108BD9-81ED-4DB2-BD59-A6C34878D82A}">
                    <a16:rowId xmlns:a16="http://schemas.microsoft.com/office/drawing/2014/main" val="21304727"/>
                  </a:ext>
                </a:extLst>
              </a:tr>
            </a:tbl>
          </a:graphicData>
        </a:graphic>
      </p:graphicFrame>
    </p:spTree>
    <p:extLst>
      <p:ext uri="{BB962C8B-B14F-4D97-AF65-F5344CB8AC3E}">
        <p14:creationId xmlns:p14="http://schemas.microsoft.com/office/powerpoint/2010/main" val="394016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p:nvPr/>
        </p:nvSpPr>
        <p:spPr>
          <a:xfrm>
            <a:off x="709307" y="429207"/>
            <a:ext cx="10715855" cy="1324947"/>
          </a:xfrm>
          <a:prstGeom prst="rect">
            <a:avLst/>
          </a:prstGeom>
          <a:noFill/>
          <a:ln>
            <a:noFill/>
          </a:ln>
        </p:spPr>
        <p:txBody>
          <a:bodyPr spcFirstLastPara="1" wrap="square" lIns="91425" tIns="45700" rIns="91425" bIns="45700" anchor="ctr" anchorCtr="0">
            <a:noAutofit/>
          </a:bodyPr>
          <a:lstStyle/>
          <a:p>
            <a:pPr lvl="0" fontAlgn="base">
              <a:lnSpc>
                <a:spcPct val="103000"/>
              </a:lnSpc>
              <a:spcAft>
                <a:spcPts val="10"/>
              </a:spcAft>
              <a:buSzPts val="1200"/>
            </a:pPr>
            <a:r>
              <a:rPr lang="en-US" sz="3200" b="1" dirty="0">
                <a:uFill>
                  <a:solidFill>
                    <a:srgbClr val="000000"/>
                  </a:solidFill>
                </a:uFill>
                <a:latin typeface="Arial" panose="020B0604020202020204" pitchFamily="34" charset="0"/>
                <a:ea typeface="Arial" panose="020B0604020202020204" pitchFamily="34" charset="0"/>
                <a:cs typeface="Arial" panose="020B0604020202020204" pitchFamily="34" charset="0"/>
              </a:rPr>
              <a:t>Lab-Ratio</a:t>
            </a:r>
            <a:r>
              <a:rPr lang="en-US" sz="3200" dirty="0">
                <a:uFill>
                  <a:solidFill>
                    <a:srgbClr val="000000"/>
                  </a:solidFill>
                </a:uFill>
                <a:latin typeface="Arial" panose="020B0604020202020204" pitchFamily="34" charset="0"/>
                <a:ea typeface="Arial" panose="020B0604020202020204" pitchFamily="34" charset="0"/>
                <a:cs typeface="Arial" panose="020B0604020202020204" pitchFamily="34" charset="0"/>
              </a:rPr>
              <a:t> – </a:t>
            </a:r>
            <a:endParaRPr lang="en-US" sz="1600" dirty="0">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110" name="Google Shape;110;p15"/>
          <p:cNvSpPr txBox="1"/>
          <p:nvPr/>
        </p:nvSpPr>
        <p:spPr>
          <a:xfrm>
            <a:off x="709307" y="1586852"/>
            <a:ext cx="10984463" cy="4180115"/>
          </a:xfrm>
          <a:prstGeom prst="rect">
            <a:avLst/>
          </a:prstGeom>
          <a:noFill/>
          <a:ln>
            <a:noFill/>
          </a:ln>
        </p:spPr>
        <p:txBody>
          <a:bodyPr spcFirstLastPara="1" wrap="square" lIns="91425" tIns="45700" rIns="91425" bIns="45700" anchor="t" anchorCtr="0">
            <a:noAutofit/>
          </a:bodyPr>
          <a:lstStyle/>
          <a:p>
            <a:pPr lvl="1" fontAlgn="base"/>
            <a:endParaRPr lang="en-US" sz="1600" dirty="0">
              <a:latin typeface="Century Gothic" panose="020B0502020202020204" pitchFamily="34" charset="0"/>
              <a:cs typeface="Calibri" panose="020F0502020204030204" pitchFamily="34" charset="0"/>
            </a:endParaRPr>
          </a:p>
          <a:p>
            <a:pPr marL="285750" lvl="1" indent="-285750" fontAlgn="base">
              <a:buFont typeface="Arial" panose="020B0604020202020204" pitchFamily="34" charset="0"/>
              <a:buChar char="•"/>
            </a:pPr>
            <a:r>
              <a:rPr lang="en-US" sz="1600" dirty="0">
                <a:latin typeface="Century Gothic" panose="020B0502020202020204" pitchFamily="34" charset="0"/>
                <a:cs typeface="Calibri" panose="020F0502020204030204" pitchFamily="34" charset="0"/>
              </a:rPr>
              <a:t>Identify the number of potential faculty that will need to be hired to backfill for labs by discipline.</a:t>
            </a:r>
          </a:p>
          <a:p>
            <a:pPr marL="285750" lvl="1" indent="-285750" fontAlgn="base">
              <a:buFont typeface="Arial" panose="020B0604020202020204" pitchFamily="34" charset="0"/>
              <a:buChar char="•"/>
            </a:pPr>
            <a:endParaRPr lang="en-US" sz="1600" dirty="0">
              <a:latin typeface="Century Gothic" panose="020B0502020202020204" pitchFamily="34" charset="0"/>
              <a:cs typeface="Calibri" panose="020F0502020204030204" pitchFamily="34" charset="0"/>
            </a:endParaRPr>
          </a:p>
          <a:p>
            <a:pPr marL="285750" lvl="1" indent="-285750" fontAlgn="base">
              <a:buFont typeface="Arial" panose="020B0604020202020204" pitchFamily="34" charset="0"/>
              <a:buChar char="•"/>
            </a:pPr>
            <a:r>
              <a:rPr lang="en-US" sz="1600" dirty="0">
                <a:latin typeface="Century Gothic" panose="020B0502020202020204" pitchFamily="34" charset="0"/>
                <a:cs typeface="Calibri" panose="020F0502020204030204" pitchFamily="34" charset="0"/>
              </a:rPr>
              <a:t>Complete a landscape analysis by discipline that may impact decisions on the lab load environment. </a:t>
            </a:r>
          </a:p>
          <a:p>
            <a:pPr marL="285750" lvl="1" indent="-285750" fontAlgn="base">
              <a:buFont typeface="Arial" panose="020B0604020202020204" pitchFamily="34" charset="0"/>
              <a:buChar char="•"/>
            </a:pPr>
            <a:endParaRPr lang="en-US" sz="1600" dirty="0">
              <a:latin typeface="Century Gothic" panose="020B0502020202020204" pitchFamily="34" charset="0"/>
              <a:cs typeface="Calibri" panose="020F0502020204030204" pitchFamily="34" charset="0"/>
            </a:endParaRPr>
          </a:p>
          <a:p>
            <a:pPr marL="285750" lvl="1" indent="-285750" fontAlgn="base">
              <a:buFont typeface="Arial" panose="020B0604020202020204" pitchFamily="34" charset="0"/>
              <a:buChar char="•"/>
            </a:pPr>
            <a:r>
              <a:rPr lang="en-US" sz="1600" dirty="0">
                <a:latin typeface="Century Gothic" panose="020B0502020202020204" pitchFamily="34" charset="0"/>
                <a:cs typeface="Calibri" panose="020F0502020204030204" pitchFamily="34" charset="0"/>
              </a:rPr>
              <a:t>Describe how peer institutions within the proposal handled their lab load transition and the funding sources necessary to achieve it</a:t>
            </a:r>
          </a:p>
        </p:txBody>
      </p:sp>
      <p:grpSp>
        <p:nvGrpSpPr>
          <p:cNvPr id="111" name="Google Shape;111;p15"/>
          <p:cNvGrpSpPr/>
          <p:nvPr/>
        </p:nvGrpSpPr>
        <p:grpSpPr>
          <a:xfrm>
            <a:off x="0" y="6145212"/>
            <a:ext cx="12192000" cy="712787"/>
            <a:chOff x="0" y="6145212"/>
            <a:chExt cx="12192000" cy="712788"/>
          </a:xfrm>
        </p:grpSpPr>
        <p:pic>
          <p:nvPicPr>
            <p:cNvPr id="112" name="Google Shape;112;p15"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14" name="Google Shape;114;p15"/>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15" name="Google Shape;115;p15"/>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pic>
        <p:nvPicPr>
          <p:cNvPr id="9" name="Picture 8">
            <a:extLst>
              <a:ext uri="{FF2B5EF4-FFF2-40B4-BE49-F238E27FC236}">
                <a16:creationId xmlns:a16="http://schemas.microsoft.com/office/drawing/2014/main" id="{1C86F5A3-B113-C54F-BAB3-54BA055852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7275" y="3278172"/>
            <a:ext cx="4267887" cy="2834640"/>
          </a:xfrm>
          <a:prstGeom prst="rect">
            <a:avLst/>
          </a:prstGeom>
        </p:spPr>
      </p:pic>
    </p:spTree>
    <p:extLst>
      <p:ext uri="{BB962C8B-B14F-4D97-AF65-F5344CB8AC3E}">
        <p14:creationId xmlns:p14="http://schemas.microsoft.com/office/powerpoint/2010/main" val="3880965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p:nvPr/>
        </p:nvSpPr>
        <p:spPr>
          <a:xfrm>
            <a:off x="709307" y="429207"/>
            <a:ext cx="10715855" cy="1157645"/>
          </a:xfrm>
          <a:prstGeom prst="rect">
            <a:avLst/>
          </a:prstGeom>
          <a:noFill/>
          <a:ln>
            <a:noFill/>
          </a:ln>
        </p:spPr>
        <p:txBody>
          <a:bodyPr spcFirstLastPara="1" wrap="square" lIns="91425" tIns="45700" rIns="91425" bIns="45700" anchor="ctr" anchorCtr="0">
            <a:noAutofit/>
          </a:bodyPr>
          <a:lstStyle/>
          <a:p>
            <a:pPr fontAlgn="base">
              <a:lnSpc>
                <a:spcPct val="103000"/>
              </a:lnSpc>
              <a:spcAft>
                <a:spcPts val="10"/>
              </a:spcAft>
              <a:buSzPts val="1200"/>
            </a:pPr>
            <a:r>
              <a:rPr lang="en-US" sz="3200" dirty="0">
                <a:solidFill>
                  <a:srgbClr val="0072BB"/>
                </a:solidFill>
                <a:latin typeface="Century Gothic"/>
                <a:ea typeface="Century Gothic"/>
                <a:cs typeface="Century Gothic"/>
                <a:sym typeface="Century Gothic"/>
              </a:rPr>
              <a:t>Additional Faculty to Hire</a:t>
            </a:r>
            <a:endParaRPr lang="en-US" sz="2000" dirty="0"/>
          </a:p>
          <a:p>
            <a:pPr lvl="0" fontAlgn="base">
              <a:lnSpc>
                <a:spcPct val="103000"/>
              </a:lnSpc>
              <a:spcAft>
                <a:spcPts val="10"/>
              </a:spcAft>
              <a:buSzPts val="1200"/>
            </a:pPr>
            <a:r>
              <a:rPr lang="en-US" sz="3200" dirty="0" smtClean="0">
                <a:uFill>
                  <a:solidFill>
                    <a:srgbClr val="000000"/>
                  </a:solidFill>
                </a:uFill>
                <a:latin typeface="Arial" panose="020B0604020202020204" pitchFamily="34" charset="0"/>
                <a:ea typeface="Arial" panose="020B0604020202020204" pitchFamily="34" charset="0"/>
                <a:cs typeface="Arial" panose="020B0604020202020204" pitchFamily="34" charset="0"/>
              </a:rPr>
              <a:t> </a:t>
            </a:r>
            <a:endParaRPr lang="en-US" sz="1600" dirty="0">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110" name="Google Shape;110;p15"/>
          <p:cNvSpPr txBox="1"/>
          <p:nvPr/>
        </p:nvSpPr>
        <p:spPr>
          <a:xfrm>
            <a:off x="709307" y="1586852"/>
            <a:ext cx="10984463" cy="4180115"/>
          </a:xfrm>
          <a:prstGeom prst="rect">
            <a:avLst/>
          </a:prstGeom>
          <a:noFill/>
          <a:ln>
            <a:noFill/>
          </a:ln>
        </p:spPr>
        <p:txBody>
          <a:bodyPr spcFirstLastPara="1" wrap="square" lIns="91425" tIns="45700" rIns="91425" bIns="45700" anchor="t" anchorCtr="0">
            <a:noAutofit/>
          </a:bodyPr>
          <a:lstStyle/>
          <a:p>
            <a:pPr lvl="1" fontAlgn="base"/>
            <a:endParaRPr lang="en-US" sz="1600" dirty="0" smtClean="0">
              <a:latin typeface="Century Gothic" panose="020B0502020202020204" pitchFamily="34" charset="0"/>
              <a:cs typeface="Calibri" panose="020F0502020204030204" pitchFamily="34" charset="0"/>
            </a:endParaRPr>
          </a:p>
          <a:p>
            <a:pPr lvl="1" fontAlgn="base"/>
            <a:endParaRPr lang="en-US" sz="1600" dirty="0">
              <a:latin typeface="Century Gothic" panose="020B0502020202020204" pitchFamily="34" charset="0"/>
              <a:cs typeface="Calibri" panose="020F0502020204030204" pitchFamily="34" charset="0"/>
            </a:endParaRPr>
          </a:p>
        </p:txBody>
      </p:sp>
      <p:grpSp>
        <p:nvGrpSpPr>
          <p:cNvPr id="111" name="Google Shape;111;p15"/>
          <p:cNvGrpSpPr/>
          <p:nvPr/>
        </p:nvGrpSpPr>
        <p:grpSpPr>
          <a:xfrm>
            <a:off x="0" y="6145212"/>
            <a:ext cx="12192000" cy="712787"/>
            <a:chOff x="0" y="6145212"/>
            <a:chExt cx="12192000" cy="712788"/>
          </a:xfrm>
        </p:grpSpPr>
        <p:pic>
          <p:nvPicPr>
            <p:cNvPr id="112" name="Google Shape;112;p15"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14" name="Google Shape;114;p15"/>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15" name="Google Shape;115;p15"/>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graphicFrame>
        <p:nvGraphicFramePr>
          <p:cNvPr id="3" name="Table 2"/>
          <p:cNvGraphicFramePr>
            <a:graphicFrameLocks noGrp="1"/>
          </p:cNvGraphicFramePr>
          <p:nvPr>
            <p:extLst>
              <p:ext uri="{D42A27DB-BD31-4B8C-83A1-F6EECF244321}">
                <p14:modId xmlns:p14="http://schemas.microsoft.com/office/powerpoint/2010/main" val="2523405646"/>
              </p:ext>
            </p:extLst>
          </p:nvPr>
        </p:nvGraphicFramePr>
        <p:xfrm>
          <a:off x="2032000" y="1586854"/>
          <a:ext cx="8127999" cy="3752950"/>
        </p:xfrm>
        <a:graphic>
          <a:graphicData uri="http://schemas.openxmlformats.org/drawingml/2006/table">
            <a:tbl>
              <a:tblPr firstRow="1" bandRow="1">
                <a:tableStyleId>{5C5F3280-33A7-497C-8DF0-566863574743}</a:tableStyleId>
              </a:tblPr>
              <a:tblGrid>
                <a:gridCol w="2709333">
                  <a:extLst>
                    <a:ext uri="{9D8B030D-6E8A-4147-A177-3AD203B41FA5}">
                      <a16:colId xmlns:a16="http://schemas.microsoft.com/office/drawing/2014/main" val="1661146041"/>
                    </a:ext>
                  </a:extLst>
                </a:gridCol>
                <a:gridCol w="2709333">
                  <a:extLst>
                    <a:ext uri="{9D8B030D-6E8A-4147-A177-3AD203B41FA5}">
                      <a16:colId xmlns:a16="http://schemas.microsoft.com/office/drawing/2014/main" val="2145372159"/>
                    </a:ext>
                  </a:extLst>
                </a:gridCol>
                <a:gridCol w="2709333">
                  <a:extLst>
                    <a:ext uri="{9D8B030D-6E8A-4147-A177-3AD203B41FA5}">
                      <a16:colId xmlns:a16="http://schemas.microsoft.com/office/drawing/2014/main" val="1237698963"/>
                    </a:ext>
                  </a:extLst>
                </a:gridCol>
              </a:tblGrid>
              <a:tr h="617866">
                <a:tc>
                  <a:txBody>
                    <a:bodyPr/>
                    <a:lstStyle/>
                    <a:p>
                      <a:r>
                        <a:rPr lang="en-US" dirty="0" smtClean="0"/>
                        <a:t>NLC      1</a:t>
                      </a:r>
                      <a:endParaRPr lang="en-US" dirty="0"/>
                    </a:p>
                  </a:txBody>
                  <a:tcPr/>
                </a:tc>
                <a:tc>
                  <a:txBody>
                    <a:bodyPr/>
                    <a:lstStyle/>
                    <a:p>
                      <a:r>
                        <a:rPr lang="en-US" dirty="0" smtClean="0"/>
                        <a:t>NLC </a:t>
                      </a:r>
                      <a:r>
                        <a:rPr lang="en-US" dirty="0" smtClean="0"/>
                        <a:t>     1</a:t>
                      </a:r>
                      <a:endParaRPr lang="en-US" dirty="0"/>
                    </a:p>
                  </a:txBody>
                  <a:tcPr/>
                </a:tc>
                <a:tc>
                  <a:txBody>
                    <a:bodyPr/>
                    <a:lstStyle/>
                    <a:p>
                      <a:r>
                        <a:rPr lang="en-US" dirty="0" smtClean="0"/>
                        <a:t>NLC </a:t>
                      </a:r>
                      <a:r>
                        <a:rPr lang="en-US" dirty="0" smtClean="0"/>
                        <a:t>     1</a:t>
                      </a:r>
                      <a:endParaRPr lang="en-US" dirty="0"/>
                    </a:p>
                  </a:txBody>
                  <a:tcPr/>
                </a:tc>
                <a:extLst>
                  <a:ext uri="{0D108BD9-81ED-4DB2-BD59-A6C34878D82A}">
                    <a16:rowId xmlns:a16="http://schemas.microsoft.com/office/drawing/2014/main" val="2638567070"/>
                  </a:ext>
                </a:extLst>
              </a:tr>
              <a:tr h="522514">
                <a:tc>
                  <a:txBody>
                    <a:bodyPr/>
                    <a:lstStyle/>
                    <a:p>
                      <a:r>
                        <a:rPr lang="en-US" dirty="0" smtClean="0"/>
                        <a:t>NVC      13</a:t>
                      </a:r>
                      <a:endParaRPr lang="en-US" dirty="0"/>
                    </a:p>
                  </a:txBody>
                  <a:tcPr/>
                </a:tc>
                <a:tc>
                  <a:txBody>
                    <a:bodyPr/>
                    <a:lstStyle/>
                    <a:p>
                      <a:r>
                        <a:rPr lang="en-US" dirty="0" smtClean="0"/>
                        <a:t>NVC </a:t>
                      </a:r>
                      <a:r>
                        <a:rPr lang="en-US" dirty="0" smtClean="0"/>
                        <a:t>     11</a:t>
                      </a:r>
                      <a:endParaRPr lang="en-US" dirty="0"/>
                    </a:p>
                  </a:txBody>
                  <a:tcPr/>
                </a:tc>
                <a:tc>
                  <a:txBody>
                    <a:bodyPr/>
                    <a:lstStyle/>
                    <a:p>
                      <a:r>
                        <a:rPr lang="en-US" dirty="0" smtClean="0"/>
                        <a:t>NVC </a:t>
                      </a:r>
                      <a:r>
                        <a:rPr lang="en-US" dirty="0" smtClean="0"/>
                        <a:t>     10</a:t>
                      </a:r>
                      <a:endParaRPr lang="en-US" dirty="0"/>
                    </a:p>
                  </a:txBody>
                  <a:tcPr/>
                </a:tc>
                <a:extLst>
                  <a:ext uri="{0D108BD9-81ED-4DB2-BD59-A6C34878D82A}">
                    <a16:rowId xmlns:a16="http://schemas.microsoft.com/office/drawing/2014/main" val="2384691632"/>
                  </a:ext>
                </a:extLst>
              </a:tr>
              <a:tr h="522514">
                <a:tc>
                  <a:txBody>
                    <a:bodyPr/>
                    <a:lstStyle/>
                    <a:p>
                      <a:r>
                        <a:rPr lang="en-US" dirty="0" smtClean="0"/>
                        <a:t>PAC      6</a:t>
                      </a:r>
                      <a:endParaRPr lang="en-US" dirty="0"/>
                    </a:p>
                  </a:txBody>
                  <a:tcPr/>
                </a:tc>
                <a:tc>
                  <a:txBody>
                    <a:bodyPr/>
                    <a:lstStyle/>
                    <a:p>
                      <a:r>
                        <a:rPr lang="en-US" dirty="0" smtClean="0"/>
                        <a:t>PAC </a:t>
                      </a:r>
                      <a:r>
                        <a:rPr lang="en-US" dirty="0" smtClean="0"/>
                        <a:t>     5</a:t>
                      </a:r>
                      <a:endParaRPr lang="en-US" dirty="0"/>
                    </a:p>
                  </a:txBody>
                  <a:tcPr/>
                </a:tc>
                <a:tc>
                  <a:txBody>
                    <a:bodyPr/>
                    <a:lstStyle/>
                    <a:p>
                      <a:r>
                        <a:rPr lang="en-US" dirty="0" smtClean="0"/>
                        <a:t>PAC      5</a:t>
                      </a:r>
                      <a:endParaRPr lang="en-US" dirty="0"/>
                    </a:p>
                  </a:txBody>
                  <a:tcPr/>
                </a:tc>
                <a:extLst>
                  <a:ext uri="{0D108BD9-81ED-4DB2-BD59-A6C34878D82A}">
                    <a16:rowId xmlns:a16="http://schemas.microsoft.com/office/drawing/2014/main" val="1960176474"/>
                  </a:ext>
                </a:extLst>
              </a:tr>
              <a:tr h="522514">
                <a:tc>
                  <a:txBody>
                    <a:bodyPr/>
                    <a:lstStyle/>
                    <a:p>
                      <a:r>
                        <a:rPr lang="en-US" dirty="0" smtClean="0"/>
                        <a:t>SAC      14</a:t>
                      </a:r>
                      <a:endParaRPr lang="en-US" dirty="0"/>
                    </a:p>
                  </a:txBody>
                  <a:tcPr/>
                </a:tc>
                <a:tc>
                  <a:txBody>
                    <a:bodyPr/>
                    <a:lstStyle/>
                    <a:p>
                      <a:r>
                        <a:rPr lang="en-US" dirty="0" smtClean="0"/>
                        <a:t>SAC </a:t>
                      </a:r>
                      <a:r>
                        <a:rPr lang="en-US" dirty="0" smtClean="0"/>
                        <a:t>     12</a:t>
                      </a:r>
                      <a:endParaRPr lang="en-US" dirty="0"/>
                    </a:p>
                  </a:txBody>
                  <a:tcPr/>
                </a:tc>
                <a:tc>
                  <a:txBody>
                    <a:bodyPr/>
                    <a:lstStyle/>
                    <a:p>
                      <a:r>
                        <a:rPr lang="en-US" dirty="0" smtClean="0"/>
                        <a:t>SAC </a:t>
                      </a:r>
                      <a:r>
                        <a:rPr lang="en-US" dirty="0" smtClean="0"/>
                        <a:t>     10</a:t>
                      </a:r>
                      <a:endParaRPr lang="en-US" dirty="0"/>
                    </a:p>
                  </a:txBody>
                  <a:tcPr/>
                </a:tc>
                <a:extLst>
                  <a:ext uri="{0D108BD9-81ED-4DB2-BD59-A6C34878D82A}">
                    <a16:rowId xmlns:a16="http://schemas.microsoft.com/office/drawing/2014/main" val="2471879965"/>
                  </a:ext>
                </a:extLst>
              </a:tr>
              <a:tr h="522514">
                <a:tc>
                  <a:txBody>
                    <a:bodyPr/>
                    <a:lstStyle/>
                    <a:p>
                      <a:r>
                        <a:rPr lang="en-US" dirty="0" smtClean="0"/>
                        <a:t>SPC      20</a:t>
                      </a:r>
                      <a:endParaRPr lang="en-US" dirty="0"/>
                    </a:p>
                  </a:txBody>
                  <a:tcPr/>
                </a:tc>
                <a:tc>
                  <a:txBody>
                    <a:bodyPr/>
                    <a:lstStyle/>
                    <a:p>
                      <a:r>
                        <a:rPr lang="en-US" dirty="0" smtClean="0"/>
                        <a:t>SPC </a:t>
                      </a:r>
                      <a:r>
                        <a:rPr lang="en-US" dirty="0" smtClean="0"/>
                        <a:t>     17</a:t>
                      </a:r>
                      <a:endParaRPr lang="en-US" dirty="0"/>
                    </a:p>
                  </a:txBody>
                  <a:tcPr/>
                </a:tc>
                <a:tc>
                  <a:txBody>
                    <a:bodyPr/>
                    <a:lstStyle/>
                    <a:p>
                      <a:r>
                        <a:rPr lang="en-US" dirty="0" smtClean="0"/>
                        <a:t>SPC </a:t>
                      </a:r>
                      <a:r>
                        <a:rPr lang="en-US" dirty="0" smtClean="0"/>
                        <a:t>     15</a:t>
                      </a:r>
                      <a:endParaRPr lang="en-US" dirty="0"/>
                    </a:p>
                  </a:txBody>
                  <a:tcPr/>
                </a:tc>
                <a:extLst>
                  <a:ext uri="{0D108BD9-81ED-4DB2-BD59-A6C34878D82A}">
                    <a16:rowId xmlns:a16="http://schemas.microsoft.com/office/drawing/2014/main" val="1863750794"/>
                  </a:ext>
                </a:extLst>
              </a:tr>
              <a:tr h="522514">
                <a:tc>
                  <a:txBody>
                    <a:bodyPr/>
                    <a:lstStyle/>
                    <a:p>
                      <a:r>
                        <a:rPr lang="en-US" dirty="0" smtClean="0"/>
                        <a:t>Based on </a:t>
                      </a:r>
                      <a:r>
                        <a:rPr lang="en-US" b="1" dirty="0" smtClean="0"/>
                        <a:t>1.1</a:t>
                      </a:r>
                      <a:r>
                        <a:rPr lang="en-US" dirty="0" smtClean="0"/>
                        <a:t> Lab Ratio</a:t>
                      </a:r>
                      <a:endParaRPr lang="en-US" dirty="0"/>
                    </a:p>
                  </a:txBody>
                  <a:tcPr/>
                </a:tc>
                <a:tc>
                  <a:txBody>
                    <a:bodyPr/>
                    <a:lstStyle/>
                    <a:p>
                      <a:r>
                        <a:rPr lang="en-US" dirty="0" smtClean="0"/>
                        <a:t>Based on </a:t>
                      </a:r>
                      <a:r>
                        <a:rPr lang="en-US" b="1" dirty="0" smtClean="0"/>
                        <a:t>.85 </a:t>
                      </a:r>
                      <a:r>
                        <a:rPr lang="en-US" dirty="0" smtClean="0"/>
                        <a:t>Lab Ratio</a:t>
                      </a:r>
                      <a:endParaRPr lang="en-US" dirty="0"/>
                    </a:p>
                  </a:txBody>
                  <a:tcPr/>
                </a:tc>
                <a:tc>
                  <a:txBody>
                    <a:bodyPr/>
                    <a:lstStyle/>
                    <a:p>
                      <a:r>
                        <a:rPr lang="en-US" dirty="0" smtClean="0"/>
                        <a:t>Based on </a:t>
                      </a:r>
                      <a:r>
                        <a:rPr lang="en-US" b="1" dirty="0" smtClean="0"/>
                        <a:t>.75 </a:t>
                      </a:r>
                      <a:r>
                        <a:rPr lang="en-US" dirty="0" smtClean="0"/>
                        <a:t>Lab Ratio</a:t>
                      </a:r>
                      <a:endParaRPr lang="en-US" dirty="0"/>
                    </a:p>
                  </a:txBody>
                  <a:tcPr/>
                </a:tc>
                <a:extLst>
                  <a:ext uri="{0D108BD9-81ED-4DB2-BD59-A6C34878D82A}">
                    <a16:rowId xmlns:a16="http://schemas.microsoft.com/office/drawing/2014/main" val="2108087996"/>
                  </a:ext>
                </a:extLst>
              </a:tr>
              <a:tr h="522514">
                <a:tc>
                  <a:txBody>
                    <a:bodyPr/>
                    <a:lstStyle/>
                    <a:p>
                      <a:r>
                        <a:rPr lang="en-US" b="1" dirty="0" smtClean="0"/>
                        <a:t>Total 54</a:t>
                      </a:r>
                      <a:endParaRPr lang="en-US" b="1" dirty="0"/>
                    </a:p>
                  </a:txBody>
                  <a:tcPr/>
                </a:tc>
                <a:tc>
                  <a:txBody>
                    <a:bodyPr/>
                    <a:lstStyle/>
                    <a:p>
                      <a:r>
                        <a:rPr lang="en-US" b="1" dirty="0" smtClean="0"/>
                        <a:t>Total </a:t>
                      </a:r>
                      <a:r>
                        <a:rPr lang="en-US" b="1" dirty="0" smtClean="0"/>
                        <a:t>46</a:t>
                      </a:r>
                      <a:endParaRPr lang="en-US" b="1" dirty="0"/>
                    </a:p>
                  </a:txBody>
                  <a:tcPr/>
                </a:tc>
                <a:tc>
                  <a:txBody>
                    <a:bodyPr/>
                    <a:lstStyle/>
                    <a:p>
                      <a:r>
                        <a:rPr lang="en-US" b="1" dirty="0" smtClean="0"/>
                        <a:t>Total </a:t>
                      </a:r>
                      <a:r>
                        <a:rPr lang="en-US" b="1" dirty="0" smtClean="0"/>
                        <a:t>41</a:t>
                      </a:r>
                      <a:endParaRPr lang="en-US" b="1" dirty="0"/>
                    </a:p>
                  </a:txBody>
                  <a:tcPr/>
                </a:tc>
                <a:extLst>
                  <a:ext uri="{0D108BD9-81ED-4DB2-BD59-A6C34878D82A}">
                    <a16:rowId xmlns:a16="http://schemas.microsoft.com/office/drawing/2014/main" val="157159521"/>
                  </a:ext>
                </a:extLst>
              </a:tr>
            </a:tbl>
          </a:graphicData>
        </a:graphic>
      </p:graphicFrame>
    </p:spTree>
    <p:extLst>
      <p:ext uri="{BB962C8B-B14F-4D97-AF65-F5344CB8AC3E}">
        <p14:creationId xmlns:p14="http://schemas.microsoft.com/office/powerpoint/2010/main" val="2723955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8" name="Google Shape;188;p23"/>
          <p:cNvGrpSpPr/>
          <p:nvPr/>
        </p:nvGrpSpPr>
        <p:grpSpPr>
          <a:xfrm>
            <a:off x="0" y="6145212"/>
            <a:ext cx="12192000" cy="712787"/>
            <a:chOff x="0" y="6145212"/>
            <a:chExt cx="12192000" cy="712788"/>
          </a:xfrm>
        </p:grpSpPr>
        <p:pic>
          <p:nvPicPr>
            <p:cNvPr id="189" name="Google Shape;189;p23"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90" name="Google Shape;190;p23"/>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91" name="Google Shape;191;p23"/>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92" name="Google Shape;192;p23"/>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pic>
        <p:nvPicPr>
          <p:cNvPr id="10" name="Google Shape;293;p38">
            <a:extLst>
              <a:ext uri="{FF2B5EF4-FFF2-40B4-BE49-F238E27FC236}">
                <a16:creationId xmlns:a16="http://schemas.microsoft.com/office/drawing/2014/main" id="{D7E057FD-8EF2-B249-96FE-6688C05F9105}"/>
              </a:ext>
            </a:extLst>
          </p:cNvPr>
          <p:cNvPicPr preferRelativeResize="0">
            <a:picLocks/>
          </p:cNvPicPr>
          <p:nvPr/>
        </p:nvPicPr>
        <p:blipFill rotWithShape="1">
          <a:blip r:embed="rId7">
            <a:alphaModFix/>
          </a:blip>
          <a:srcRect/>
          <a:stretch/>
        </p:blipFill>
        <p:spPr>
          <a:xfrm>
            <a:off x="6816811" y="172994"/>
            <a:ext cx="5198076" cy="3657600"/>
          </a:xfrm>
          <a:prstGeom prst="rect">
            <a:avLst/>
          </a:prstGeom>
          <a:noFill/>
          <a:ln>
            <a:noFill/>
          </a:ln>
        </p:spPr>
      </p:pic>
      <p:sp>
        <p:nvSpPr>
          <p:cNvPr id="2" name="Title 1"/>
          <p:cNvSpPr>
            <a:spLocks noGrp="1"/>
          </p:cNvSpPr>
          <p:nvPr>
            <p:ph type="ctrTitle"/>
          </p:nvPr>
        </p:nvSpPr>
        <p:spPr>
          <a:xfrm>
            <a:off x="694592" y="1122363"/>
            <a:ext cx="5838093" cy="2387600"/>
          </a:xfrm>
        </p:spPr>
        <p:txBody>
          <a:bodyPr/>
          <a:lstStyle/>
          <a:p>
            <a:r>
              <a:rPr lang="en-US" b="1" dirty="0">
                <a:latin typeface="Century Gothic" panose="020B0502020202020204" pitchFamily="34" charset="0"/>
                <a:ea typeface="Arial"/>
                <a:cs typeface="Arial"/>
                <a:sym typeface="Arial"/>
              </a:rPr>
              <a:t>Work Load Comparisons </a:t>
            </a:r>
            <a:r>
              <a:rPr lang="en-US" b="1" dirty="0">
                <a:latin typeface="Arial"/>
                <a:ea typeface="Arial"/>
                <a:cs typeface="Arial"/>
                <a:sym typeface="Arial"/>
              </a:rPr>
              <a:t/>
            </a:r>
            <a:br>
              <a:rPr lang="en-US" b="1" dirty="0">
                <a:latin typeface="Arial"/>
                <a:ea typeface="Arial"/>
                <a:cs typeface="Arial"/>
                <a:sym typeface="Arial"/>
              </a:rPr>
            </a:br>
            <a:endParaRPr lang="en-US" dirty="0"/>
          </a:p>
        </p:txBody>
      </p:sp>
      <p:sp>
        <p:nvSpPr>
          <p:cNvPr id="3" name="Subtitle 2"/>
          <p:cNvSpPr>
            <a:spLocks noGrp="1"/>
          </p:cNvSpPr>
          <p:nvPr>
            <p:ph type="subTitle" idx="1"/>
          </p:nvPr>
        </p:nvSpPr>
        <p:spPr>
          <a:xfrm>
            <a:off x="184935" y="3602038"/>
            <a:ext cx="12007065" cy="2555414"/>
          </a:xfrm>
        </p:spPr>
        <p:txBody>
          <a:bodyPr/>
          <a:lstStyle/>
          <a:p>
            <a:pPr marL="393700" indent="-342900" algn="l">
              <a:buFont typeface="Arial" panose="020B0604020202020204" pitchFamily="34" charset="0"/>
              <a:buChar char="•"/>
            </a:pPr>
            <a:endParaRPr lang="en-US" dirty="0">
              <a:solidFill>
                <a:srgbClr val="000000"/>
              </a:solidFill>
            </a:endParaRPr>
          </a:p>
          <a:p>
            <a:pPr marL="393700" indent="-342900" algn="l">
              <a:buFont typeface="Arial" panose="020B0604020202020204" pitchFamily="34" charset="0"/>
              <a:buChar char="•"/>
            </a:pPr>
            <a:r>
              <a:rPr lang="en-US" dirty="0">
                <a:solidFill>
                  <a:srgbClr val="000000"/>
                </a:solidFill>
                <a:latin typeface="Century Gothic" panose="020B0502020202020204" pitchFamily="34" charset="0"/>
              </a:rPr>
              <a:t>A biology Professor must teach </a:t>
            </a:r>
            <a:r>
              <a:rPr lang="en-US" u="sng" dirty="0">
                <a:solidFill>
                  <a:srgbClr val="000000"/>
                </a:solidFill>
                <a:latin typeface="Century Gothic" panose="020B0502020202020204" pitchFamily="34" charset="0"/>
              </a:rPr>
              <a:t>18</a:t>
            </a:r>
            <a:r>
              <a:rPr lang="en-US" dirty="0">
                <a:solidFill>
                  <a:srgbClr val="000000"/>
                </a:solidFill>
                <a:latin typeface="Century Gothic" panose="020B0502020202020204" pitchFamily="34" charset="0"/>
              </a:rPr>
              <a:t> hours to equal the required 15 work load units</a:t>
            </a:r>
          </a:p>
          <a:p>
            <a:pPr marL="393700" indent="-342900" algn="l">
              <a:buFont typeface="Arial" panose="020B0604020202020204" pitchFamily="34" charset="0"/>
              <a:buChar char="•"/>
            </a:pPr>
            <a:r>
              <a:rPr lang="en-US" dirty="0">
                <a:solidFill>
                  <a:srgbClr val="000000"/>
                </a:solidFill>
                <a:latin typeface="Century Gothic" panose="020B0502020202020204" pitchFamily="34" charset="0"/>
              </a:rPr>
              <a:t>A history Professor only has to teach 15 hours to equal the required 15 work load units</a:t>
            </a:r>
            <a:endParaRPr lang="en-US" dirty="0">
              <a:latin typeface="Century Gothic" panose="020B0502020202020204" pitchFamily="34" charset="0"/>
            </a:endParaRPr>
          </a:p>
        </p:txBody>
      </p:sp>
    </p:spTree>
    <p:extLst>
      <p:ext uri="{BB962C8B-B14F-4D97-AF65-F5344CB8AC3E}">
        <p14:creationId xmlns:p14="http://schemas.microsoft.com/office/powerpoint/2010/main" val="1327557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8" name="Google Shape;188;p23"/>
          <p:cNvGrpSpPr/>
          <p:nvPr/>
        </p:nvGrpSpPr>
        <p:grpSpPr>
          <a:xfrm>
            <a:off x="0" y="6145212"/>
            <a:ext cx="12192000" cy="712787"/>
            <a:chOff x="0" y="6145212"/>
            <a:chExt cx="12192000" cy="712788"/>
          </a:xfrm>
        </p:grpSpPr>
        <p:pic>
          <p:nvPicPr>
            <p:cNvPr id="189" name="Google Shape;189;p23" descr="title"/>
            <p:cNvPicPr preferRelativeResize="0"/>
            <p:nvPr/>
          </p:nvPicPr>
          <p:blipFill rotWithShape="1">
            <a:blip r:embed="rId3">
              <a:alphaModFix/>
            </a:blip>
            <a:srcRect/>
            <a:stretch/>
          </p:blipFill>
          <p:spPr>
            <a:xfrm>
              <a:off x="0" y="6145212"/>
              <a:ext cx="12192000" cy="712788"/>
            </a:xfrm>
            <a:prstGeom prst="rect">
              <a:avLst/>
            </a:prstGeom>
            <a:noFill/>
            <a:ln>
              <a:noFill/>
            </a:ln>
          </p:spPr>
        </p:pic>
        <p:pic>
          <p:nvPicPr>
            <p:cNvPr id="190" name="Google Shape;190;p23"/>
            <p:cNvPicPr preferRelativeResize="0"/>
            <p:nvPr/>
          </p:nvPicPr>
          <p:blipFill rotWithShape="1">
            <a:blip r:embed="rId4">
              <a:alphaModFix/>
            </a:blip>
            <a:srcRect/>
            <a:stretch/>
          </p:blipFill>
          <p:spPr>
            <a:xfrm>
              <a:off x="838200" y="6226175"/>
              <a:ext cx="1981200" cy="550862"/>
            </a:xfrm>
            <a:prstGeom prst="rect">
              <a:avLst/>
            </a:prstGeom>
            <a:noFill/>
            <a:ln>
              <a:noFill/>
            </a:ln>
          </p:spPr>
        </p:pic>
        <p:pic>
          <p:nvPicPr>
            <p:cNvPr id="191" name="Google Shape;191;p23"/>
            <p:cNvPicPr preferRelativeResize="0"/>
            <p:nvPr/>
          </p:nvPicPr>
          <p:blipFill rotWithShape="1">
            <a:blip r:embed="rId5">
              <a:alphaModFix/>
            </a:blip>
            <a:srcRect/>
            <a:stretch/>
          </p:blipFill>
          <p:spPr>
            <a:xfrm>
              <a:off x="9144000" y="6177611"/>
              <a:ext cx="1158827" cy="647989"/>
            </a:xfrm>
            <a:prstGeom prst="rect">
              <a:avLst/>
            </a:prstGeom>
            <a:noFill/>
            <a:ln>
              <a:noFill/>
            </a:ln>
          </p:spPr>
        </p:pic>
        <p:pic>
          <p:nvPicPr>
            <p:cNvPr id="192" name="Google Shape;192;p23"/>
            <p:cNvPicPr preferRelativeResize="0"/>
            <p:nvPr/>
          </p:nvPicPr>
          <p:blipFill rotWithShape="1">
            <a:blip r:embed="rId6">
              <a:alphaModFix/>
            </a:blip>
            <a:srcRect/>
            <a:stretch/>
          </p:blipFill>
          <p:spPr>
            <a:xfrm>
              <a:off x="10714013" y="6145212"/>
              <a:ext cx="711149" cy="692629"/>
            </a:xfrm>
            <a:prstGeom prst="rect">
              <a:avLst/>
            </a:prstGeom>
            <a:noFill/>
            <a:ln>
              <a:noFill/>
            </a:ln>
          </p:spPr>
        </p:pic>
      </p:grpSp>
      <p:pic>
        <p:nvPicPr>
          <p:cNvPr id="8" name="Google Shape;251;p31">
            <a:extLst>
              <a:ext uri="{FF2B5EF4-FFF2-40B4-BE49-F238E27FC236}">
                <a16:creationId xmlns:a16="http://schemas.microsoft.com/office/drawing/2014/main" id="{82D95F79-A059-AF48-B36A-E6FDB689417A}"/>
              </a:ext>
            </a:extLst>
          </p:cNvPr>
          <p:cNvPicPr preferRelativeResize="0">
            <a:picLocks/>
          </p:cNvPicPr>
          <p:nvPr/>
        </p:nvPicPr>
        <p:blipFill rotWithShape="1">
          <a:blip r:embed="rId7">
            <a:alphaModFix/>
          </a:blip>
          <a:srcRect/>
          <a:stretch/>
        </p:blipFill>
        <p:spPr>
          <a:xfrm rot="-5400000">
            <a:off x="8383500" y="-350904"/>
            <a:ext cx="3264000" cy="4353000"/>
          </a:xfrm>
          <a:prstGeom prst="rect">
            <a:avLst/>
          </a:prstGeom>
          <a:noFill/>
          <a:ln>
            <a:noFill/>
          </a:ln>
        </p:spPr>
      </p:pic>
      <p:pic>
        <p:nvPicPr>
          <p:cNvPr id="7" name="Google Shape;263;p33">
            <a:extLst>
              <a:ext uri="{FF2B5EF4-FFF2-40B4-BE49-F238E27FC236}">
                <a16:creationId xmlns:a16="http://schemas.microsoft.com/office/drawing/2014/main" id="{2AAB275F-1835-134B-A1DD-1E7B74577CED}"/>
              </a:ext>
            </a:extLst>
          </p:cNvPr>
          <p:cNvPicPr preferRelativeResize="0">
            <a:picLocks/>
          </p:cNvPicPr>
          <p:nvPr/>
        </p:nvPicPr>
        <p:blipFill rotWithShape="1">
          <a:blip r:embed="rId8">
            <a:alphaModFix/>
          </a:blip>
          <a:srcRect/>
          <a:stretch/>
        </p:blipFill>
        <p:spPr>
          <a:xfrm>
            <a:off x="636661" y="1369902"/>
            <a:ext cx="6556375" cy="4351337"/>
          </a:xfrm>
          <a:prstGeom prst="rect">
            <a:avLst/>
          </a:prstGeom>
          <a:noFill/>
          <a:ln>
            <a:noFill/>
          </a:ln>
        </p:spPr>
      </p:pic>
      <p:pic>
        <p:nvPicPr>
          <p:cNvPr id="9" name="Google Shape;215;p25" descr="http://www.sanantonioworks.org/wp-content/themes/saworks-phase-II-sweb-theme/img/saworks-logo.png"/>
          <p:cNvPicPr preferRelativeResize="0"/>
          <p:nvPr/>
        </p:nvPicPr>
        <p:blipFill rotWithShape="1">
          <a:blip r:embed="rId9">
            <a:alphaModFix/>
          </a:blip>
          <a:srcRect/>
          <a:stretch/>
        </p:blipFill>
        <p:spPr>
          <a:xfrm>
            <a:off x="0" y="7494455"/>
            <a:ext cx="1941512" cy="1828800"/>
          </a:xfrm>
          <a:prstGeom prst="rect">
            <a:avLst/>
          </a:prstGeom>
          <a:noFill/>
          <a:ln>
            <a:noFill/>
          </a:ln>
        </p:spPr>
      </p:pic>
      <p:pic>
        <p:nvPicPr>
          <p:cNvPr id="10" name="Google Shape;215;p25" descr="http://www.sanantonioworks.org/wp-content/themes/saworks-phase-II-sweb-theme/img/saworks-logo.png">
            <a:extLst>
              <a:ext uri="{FF2B5EF4-FFF2-40B4-BE49-F238E27FC236}">
                <a16:creationId xmlns:a16="http://schemas.microsoft.com/office/drawing/2014/main" id="{DB269877-CECC-C348-BCD0-3452039458CE}"/>
              </a:ext>
            </a:extLst>
          </p:cNvPr>
          <p:cNvPicPr preferRelativeResize="0"/>
          <p:nvPr/>
        </p:nvPicPr>
        <p:blipFill rotWithShape="1">
          <a:blip r:embed="rId9">
            <a:alphaModFix/>
          </a:blip>
          <a:srcRect/>
          <a:stretch/>
        </p:blipFill>
        <p:spPr>
          <a:xfrm>
            <a:off x="9044744" y="3881569"/>
            <a:ext cx="1941512" cy="1828800"/>
          </a:xfrm>
          <a:prstGeom prst="rect">
            <a:avLst/>
          </a:prstGeom>
          <a:noFill/>
          <a:ln>
            <a:noFill/>
          </a:ln>
        </p:spPr>
      </p:pic>
    </p:spTree>
    <p:extLst>
      <p:ext uri="{BB962C8B-B14F-4D97-AF65-F5344CB8AC3E}">
        <p14:creationId xmlns:p14="http://schemas.microsoft.com/office/powerpoint/2010/main" val="1958759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6330</TotalTime>
  <Words>1121</Words>
  <Application>Microsoft Office PowerPoint</Application>
  <PresentationFormat>Widescreen</PresentationFormat>
  <Paragraphs>152</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Times New Roman</vt:lpstr>
      <vt:lpstr>Calibri</vt:lpstr>
      <vt:lpstr>Noto Sans Symbols</vt:lpstr>
      <vt:lpstr>Century 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Load Comparisons  </vt:lpstr>
      <vt:lpstr>PowerPoint Presentation</vt:lpstr>
      <vt:lpstr>PowerPoint Presentation</vt:lpstr>
      <vt:lpstr>PowerPoint Presentation</vt:lpstr>
      <vt:lpstr>Faculty Know Funding is A Challenge…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Irvin, Lenny</dc:creator>
  <cp:lastModifiedBy>Thornton, William</cp:lastModifiedBy>
  <cp:revision>107</cp:revision>
  <cp:lastPrinted>2019-04-12T22:07:31Z</cp:lastPrinted>
  <dcterms:modified xsi:type="dcterms:W3CDTF">2019-04-16T16:43:48Z</dcterms:modified>
</cp:coreProperties>
</file>