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3" r:id="rId2"/>
    <p:sldId id="262"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7" d="100"/>
          <a:sy n="77" d="100"/>
        </p:scale>
        <p:origin x="13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B5A0F95-41A3-5C47-9BF2-61CA8CB1B257}" type="datetimeFigureOut">
              <a:rPr lang="en-US" smtClean="0"/>
              <a:t>8/30/2022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C4D1E-E245-FA45-9625-7709320D96B6}" type="slidenum">
              <a:rPr lang="en-US" smtClean="0"/>
              <a:t>‹#›</a:t>
            </a:fld>
            <a:endParaRPr lang="en-US"/>
          </a:p>
        </p:txBody>
      </p:sp>
    </p:spTree>
    <p:extLst>
      <p:ext uri="{BB962C8B-B14F-4D97-AF65-F5344CB8AC3E}">
        <p14:creationId xmlns:p14="http://schemas.microsoft.com/office/powerpoint/2010/main" val="954224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5A0F95-41A3-5C47-9BF2-61CA8CB1B257}" type="datetimeFigureOut">
              <a:rPr lang="en-US" smtClean="0"/>
              <a:t>8/30/2022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C4D1E-E245-FA45-9625-7709320D96B6}" type="slidenum">
              <a:rPr lang="en-US" smtClean="0"/>
              <a:t>‹#›</a:t>
            </a:fld>
            <a:endParaRPr lang="en-US"/>
          </a:p>
        </p:txBody>
      </p:sp>
    </p:spTree>
    <p:extLst>
      <p:ext uri="{BB962C8B-B14F-4D97-AF65-F5344CB8AC3E}">
        <p14:creationId xmlns:p14="http://schemas.microsoft.com/office/powerpoint/2010/main" val="85910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5A0F95-41A3-5C47-9BF2-61CA8CB1B257}" type="datetimeFigureOut">
              <a:rPr lang="en-US" smtClean="0"/>
              <a:t>8/30/2022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C4D1E-E245-FA45-9625-7709320D96B6}" type="slidenum">
              <a:rPr lang="en-US" smtClean="0"/>
              <a:t>‹#›</a:t>
            </a:fld>
            <a:endParaRPr lang="en-US"/>
          </a:p>
        </p:txBody>
      </p:sp>
    </p:spTree>
    <p:extLst>
      <p:ext uri="{BB962C8B-B14F-4D97-AF65-F5344CB8AC3E}">
        <p14:creationId xmlns:p14="http://schemas.microsoft.com/office/powerpoint/2010/main" val="2814015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5A0F95-41A3-5C47-9BF2-61CA8CB1B257}" type="datetimeFigureOut">
              <a:rPr lang="en-US" smtClean="0"/>
              <a:t>8/30/2022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C4D1E-E245-FA45-9625-7709320D96B6}" type="slidenum">
              <a:rPr lang="en-US" smtClean="0"/>
              <a:t>‹#›</a:t>
            </a:fld>
            <a:endParaRPr lang="en-US"/>
          </a:p>
        </p:txBody>
      </p:sp>
    </p:spTree>
    <p:extLst>
      <p:ext uri="{BB962C8B-B14F-4D97-AF65-F5344CB8AC3E}">
        <p14:creationId xmlns:p14="http://schemas.microsoft.com/office/powerpoint/2010/main" val="3086518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5A0F95-41A3-5C47-9BF2-61CA8CB1B257}" type="datetimeFigureOut">
              <a:rPr lang="en-US" smtClean="0"/>
              <a:t>8/30/2022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C4D1E-E245-FA45-9625-7709320D96B6}" type="slidenum">
              <a:rPr lang="en-US" smtClean="0"/>
              <a:t>‹#›</a:t>
            </a:fld>
            <a:endParaRPr lang="en-US"/>
          </a:p>
        </p:txBody>
      </p:sp>
    </p:spTree>
    <p:extLst>
      <p:ext uri="{BB962C8B-B14F-4D97-AF65-F5344CB8AC3E}">
        <p14:creationId xmlns:p14="http://schemas.microsoft.com/office/powerpoint/2010/main" val="2461488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5A0F95-41A3-5C47-9BF2-61CA8CB1B257}" type="datetimeFigureOut">
              <a:rPr lang="en-US" smtClean="0"/>
              <a:t>8/30/2022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CC4D1E-E245-FA45-9625-7709320D96B6}" type="slidenum">
              <a:rPr lang="en-US" smtClean="0"/>
              <a:t>‹#›</a:t>
            </a:fld>
            <a:endParaRPr lang="en-US"/>
          </a:p>
        </p:txBody>
      </p:sp>
    </p:spTree>
    <p:extLst>
      <p:ext uri="{BB962C8B-B14F-4D97-AF65-F5344CB8AC3E}">
        <p14:creationId xmlns:p14="http://schemas.microsoft.com/office/powerpoint/2010/main" val="2767155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5A0F95-41A3-5C47-9BF2-61CA8CB1B257}" type="datetimeFigureOut">
              <a:rPr lang="en-US" smtClean="0"/>
              <a:t>8/30/2022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CC4D1E-E245-FA45-9625-7709320D96B6}" type="slidenum">
              <a:rPr lang="en-US" smtClean="0"/>
              <a:t>‹#›</a:t>
            </a:fld>
            <a:endParaRPr lang="en-US"/>
          </a:p>
        </p:txBody>
      </p:sp>
    </p:spTree>
    <p:extLst>
      <p:ext uri="{BB962C8B-B14F-4D97-AF65-F5344CB8AC3E}">
        <p14:creationId xmlns:p14="http://schemas.microsoft.com/office/powerpoint/2010/main" val="4090889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5A0F95-41A3-5C47-9BF2-61CA8CB1B257}" type="datetimeFigureOut">
              <a:rPr lang="en-US" smtClean="0"/>
              <a:t>8/30/2022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CC4D1E-E245-FA45-9625-7709320D96B6}" type="slidenum">
              <a:rPr lang="en-US" smtClean="0"/>
              <a:t>‹#›</a:t>
            </a:fld>
            <a:endParaRPr lang="en-US"/>
          </a:p>
        </p:txBody>
      </p:sp>
    </p:spTree>
    <p:extLst>
      <p:ext uri="{BB962C8B-B14F-4D97-AF65-F5344CB8AC3E}">
        <p14:creationId xmlns:p14="http://schemas.microsoft.com/office/powerpoint/2010/main" val="1881995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5A0F95-41A3-5C47-9BF2-61CA8CB1B257}" type="datetimeFigureOut">
              <a:rPr lang="en-US" smtClean="0"/>
              <a:t>8/30/2022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CC4D1E-E245-FA45-9625-7709320D96B6}" type="slidenum">
              <a:rPr lang="en-US" smtClean="0"/>
              <a:t>‹#›</a:t>
            </a:fld>
            <a:endParaRPr lang="en-US"/>
          </a:p>
        </p:txBody>
      </p:sp>
    </p:spTree>
    <p:extLst>
      <p:ext uri="{BB962C8B-B14F-4D97-AF65-F5344CB8AC3E}">
        <p14:creationId xmlns:p14="http://schemas.microsoft.com/office/powerpoint/2010/main" val="3262107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5A0F95-41A3-5C47-9BF2-61CA8CB1B257}" type="datetimeFigureOut">
              <a:rPr lang="en-US" smtClean="0"/>
              <a:t>8/30/2022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CC4D1E-E245-FA45-9625-7709320D96B6}" type="slidenum">
              <a:rPr lang="en-US" smtClean="0"/>
              <a:t>‹#›</a:t>
            </a:fld>
            <a:endParaRPr lang="en-US"/>
          </a:p>
        </p:txBody>
      </p:sp>
    </p:spTree>
    <p:extLst>
      <p:ext uri="{BB962C8B-B14F-4D97-AF65-F5344CB8AC3E}">
        <p14:creationId xmlns:p14="http://schemas.microsoft.com/office/powerpoint/2010/main" val="2448650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5A0F95-41A3-5C47-9BF2-61CA8CB1B257}" type="datetimeFigureOut">
              <a:rPr lang="en-US" smtClean="0"/>
              <a:t>8/30/2022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CC4D1E-E245-FA45-9625-7709320D96B6}" type="slidenum">
              <a:rPr lang="en-US" smtClean="0"/>
              <a:t>‹#›</a:t>
            </a:fld>
            <a:endParaRPr lang="en-US"/>
          </a:p>
        </p:txBody>
      </p:sp>
    </p:spTree>
    <p:extLst>
      <p:ext uri="{BB962C8B-B14F-4D97-AF65-F5344CB8AC3E}">
        <p14:creationId xmlns:p14="http://schemas.microsoft.com/office/powerpoint/2010/main" val="280984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5A0F95-41A3-5C47-9BF2-61CA8CB1B257}" type="datetimeFigureOut">
              <a:rPr lang="en-US" smtClean="0"/>
              <a:t>8/30/2022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CC4D1E-E245-FA45-9625-7709320D96B6}" type="slidenum">
              <a:rPr lang="en-US" smtClean="0"/>
              <a:t>‹#›</a:t>
            </a:fld>
            <a:endParaRPr lang="en-US"/>
          </a:p>
        </p:txBody>
      </p:sp>
    </p:spTree>
    <p:extLst>
      <p:ext uri="{BB962C8B-B14F-4D97-AF65-F5344CB8AC3E}">
        <p14:creationId xmlns:p14="http://schemas.microsoft.com/office/powerpoint/2010/main" val="1450353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alamo.zoom.us/rec/share/J-MWzr1ZcSxRwczBBlQamtShqr2OCVzjVjZ1oHbEVUZ5yv2dIiSjz9v2e18gw7A7.wSbkgUFVzLZqW88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a:t>Steps on Using Template </a:t>
            </a:r>
            <a:br>
              <a:rPr lang="en-US" dirty="0"/>
            </a:br>
            <a:r>
              <a:rPr lang="en-US" sz="3100" dirty="0"/>
              <a:t>(example on next slide) </a:t>
            </a:r>
            <a:endParaRPr lang="en-US" dirty="0"/>
          </a:p>
        </p:txBody>
      </p:sp>
      <p:sp>
        <p:nvSpPr>
          <p:cNvPr id="3" name="Content Placeholder 2"/>
          <p:cNvSpPr>
            <a:spLocks noGrp="1"/>
          </p:cNvSpPr>
          <p:nvPr>
            <p:ph idx="1"/>
          </p:nvPr>
        </p:nvSpPr>
        <p:spPr>
          <a:xfrm>
            <a:off x="457200" y="993600"/>
            <a:ext cx="8686800" cy="5579280"/>
          </a:xfrm>
        </p:spPr>
        <p:txBody>
          <a:bodyPr>
            <a:noAutofit/>
          </a:bodyPr>
          <a:lstStyle/>
          <a:p>
            <a:pPr marL="514350" indent="-514350">
              <a:buFont typeface="+mj-lt"/>
              <a:buAutoNum type="arabicPeriod"/>
            </a:pPr>
            <a:r>
              <a:rPr lang="en-US" sz="1600" dirty="0"/>
              <a:t>Identify the context (department name) at the top of the sheet.</a:t>
            </a:r>
          </a:p>
          <a:p>
            <a:pPr marL="514350" indent="-514350">
              <a:buFont typeface="+mj-lt"/>
              <a:buAutoNum type="arabicPeriod"/>
            </a:pPr>
            <a:endParaRPr lang="en-US" sz="1600" dirty="0"/>
          </a:p>
          <a:p>
            <a:pPr marL="514350" indent="-514350">
              <a:buFont typeface="+mj-lt"/>
              <a:buAutoNum type="arabicPeriod"/>
            </a:pPr>
            <a:r>
              <a:rPr lang="en-US" sz="1600" dirty="0"/>
              <a:t>Fill in one of the course’s SSLOs in the 2nd column, “Student Success Learning Outcomes".   (Important to focus on </a:t>
            </a:r>
            <a:r>
              <a:rPr lang="en-US" sz="1600" u="sng" dirty="0"/>
              <a:t>one</a:t>
            </a:r>
            <a:r>
              <a:rPr lang="en-US" sz="1600" dirty="0"/>
              <a:t> SSLO at a time. You will need to use a different excel sheet (tabs at the bottom of the excel file) for all subsequent SSLOs)</a:t>
            </a:r>
          </a:p>
          <a:p>
            <a:pPr marL="514350" indent="-514350">
              <a:buFont typeface="+mj-lt"/>
              <a:buAutoNum type="arabicPeriod"/>
            </a:pPr>
            <a:endParaRPr lang="en-US" sz="1600" dirty="0"/>
          </a:p>
          <a:p>
            <a:pPr marL="514350" indent="-514350">
              <a:buFont typeface="+mj-lt"/>
              <a:buAutoNum type="arabicPeriod"/>
            </a:pPr>
            <a:r>
              <a:rPr lang="en-US" sz="1600" dirty="0"/>
              <a:t>Using the San Antonio College - Marketable Skills, mark all the skills being taught through the SSLO (mapped in eLumen) in the 1st column “Marketable Skills".  NOTE: At least one Marketable Skill should be selected, but there is no required number per SSLO. </a:t>
            </a:r>
          </a:p>
          <a:p>
            <a:pPr lvl="1">
              <a:buFont typeface="Wingdings" panose="05000000000000000000" pitchFamily="2" charset="2"/>
              <a:buChar char="§"/>
            </a:pPr>
            <a:r>
              <a:rPr lang="en-US" sz="1600" dirty="0"/>
              <a:t>To identify your Marketable Skills mapping review this video tutorial: </a:t>
            </a:r>
          </a:p>
          <a:p>
            <a:pPr lvl="2">
              <a:buFont typeface="Wingdings" panose="05000000000000000000" pitchFamily="2" charset="2"/>
              <a:buChar char="§"/>
            </a:pPr>
            <a:r>
              <a:rPr lang="en-US" sz="1600" u="sng" dirty="0">
                <a:hlinkClick r:id="rId2"/>
              </a:rPr>
              <a:t>Video: eLumen Mapping to Marketable Skills Tutorial</a:t>
            </a:r>
            <a:endParaRPr lang="en-US" sz="1600" dirty="0">
              <a:solidFill>
                <a:schemeClr val="accent6">
                  <a:lumMod val="50000"/>
                </a:schemeClr>
              </a:solidFill>
            </a:endParaRPr>
          </a:p>
          <a:p>
            <a:pPr marL="514350" indent="-514350">
              <a:buFont typeface="+mj-lt"/>
              <a:buAutoNum type="arabicPeriod"/>
            </a:pPr>
            <a:endParaRPr lang="en-US" sz="1800" dirty="0"/>
          </a:p>
          <a:p>
            <a:pPr marL="514350" indent="-514350">
              <a:buFont typeface="+mj-lt"/>
              <a:buAutoNum type="arabicPeriod"/>
            </a:pPr>
            <a:r>
              <a:rPr lang="en-US" sz="1600" dirty="0"/>
              <a:t>Fill in the 3rd column, “What assessment(s) will you give the student?” with the assessments you will use the measure the student’s learning.  It can include item such as tests, quizzes, projects, etc. and can also include items such as observation of work or student presentation.  </a:t>
            </a:r>
          </a:p>
          <a:p>
            <a:pPr marL="914400" lvl="1" indent="-514350">
              <a:buFont typeface="Wingdings" panose="05000000000000000000" pitchFamily="2" charset="2"/>
              <a:buChar char="§"/>
            </a:pPr>
            <a:r>
              <a:rPr lang="en-US" sz="1600" dirty="0">
                <a:solidFill>
                  <a:srgbClr val="FF0000"/>
                </a:solidFill>
              </a:rPr>
              <a:t>Ensure you have a copy of the assessment available for future use</a:t>
            </a:r>
          </a:p>
          <a:p>
            <a:pPr marL="914400" lvl="1" indent="-514350">
              <a:buFont typeface="Wingdings" panose="05000000000000000000" pitchFamily="2" charset="2"/>
              <a:buChar char="§"/>
            </a:pPr>
            <a:endParaRPr lang="en-US" sz="1600" dirty="0"/>
          </a:p>
          <a:p>
            <a:pPr marL="514350" indent="-514350">
              <a:buFont typeface="+mj-lt"/>
              <a:buAutoNum type="arabicPeriod"/>
            </a:pPr>
            <a:r>
              <a:rPr lang="en-US" sz="1600" dirty="0"/>
              <a:t>Fill in the 4th column, “How will the student learn it?” with the deliverable methods during student interaction.  It can include both traditional and non-traditional methods of learning.  It can also reflect the additional resources you give to students to reinforce the objectives. </a:t>
            </a:r>
          </a:p>
        </p:txBody>
      </p:sp>
    </p:spTree>
    <p:extLst>
      <p:ext uri="{BB962C8B-B14F-4D97-AF65-F5344CB8AC3E}">
        <p14:creationId xmlns:p14="http://schemas.microsoft.com/office/powerpoint/2010/main" val="2261682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0" y="120183"/>
            <a:ext cx="9144000" cy="400110"/>
          </a:xfrm>
          <a:prstGeom prst="rect">
            <a:avLst/>
          </a:prstGeom>
          <a:noFill/>
        </p:spPr>
        <p:txBody>
          <a:bodyPr wrap="square" rtlCol="0">
            <a:spAutoFit/>
          </a:bodyPr>
          <a:lstStyle/>
          <a:p>
            <a:pPr algn="ctr"/>
            <a:r>
              <a:rPr lang="en-US" sz="2000" b="1" dirty="0"/>
              <a:t>Context: </a:t>
            </a:r>
            <a:r>
              <a:rPr lang="en-US" sz="2000" b="1" u="sng" dirty="0"/>
              <a:t>SS Department Name </a:t>
            </a:r>
          </a:p>
        </p:txBody>
      </p:sp>
      <p:sp>
        <p:nvSpPr>
          <p:cNvPr id="3" name="TextBox 2"/>
          <p:cNvSpPr txBox="1"/>
          <p:nvPr/>
        </p:nvSpPr>
        <p:spPr>
          <a:xfrm>
            <a:off x="-45565" y="0"/>
            <a:ext cx="1503982" cy="369332"/>
          </a:xfrm>
          <a:prstGeom prst="rect">
            <a:avLst/>
          </a:prstGeom>
          <a:noFill/>
        </p:spPr>
        <p:txBody>
          <a:bodyPr wrap="square" rtlCol="0">
            <a:spAutoFit/>
          </a:bodyPr>
          <a:lstStyle/>
          <a:p>
            <a:r>
              <a:rPr lang="en-US" b="1" i="1" dirty="0">
                <a:solidFill>
                  <a:srgbClr val="FF0000"/>
                </a:solidFill>
              </a:rPr>
              <a:t>EXAMPLE</a:t>
            </a:r>
          </a:p>
        </p:txBody>
      </p:sp>
      <p:sp>
        <p:nvSpPr>
          <p:cNvPr id="37" name="TextBox 36"/>
          <p:cNvSpPr txBox="1"/>
          <p:nvPr/>
        </p:nvSpPr>
        <p:spPr>
          <a:xfrm>
            <a:off x="6993651" y="1992792"/>
            <a:ext cx="2111650" cy="3323987"/>
          </a:xfrm>
          <a:prstGeom prst="rect">
            <a:avLst/>
          </a:prstGeom>
          <a:solidFill>
            <a:schemeClr val="bg1">
              <a:alpha val="84000"/>
            </a:schemeClr>
          </a:solidFill>
        </p:spPr>
        <p:txBody>
          <a:bodyPr wrap="square" rtlCol="0">
            <a:spAutoFit/>
          </a:bodyPr>
          <a:lstStyle/>
          <a:p>
            <a:r>
              <a:rPr lang="en-US" sz="1000" i="1" dirty="0">
                <a:solidFill>
                  <a:srgbClr val="FF0000"/>
                </a:solidFill>
              </a:rPr>
              <a:t>Items in this column may include items such as: </a:t>
            </a:r>
          </a:p>
          <a:p>
            <a:endParaRPr lang="en-US" sz="1000" i="1" dirty="0">
              <a:solidFill>
                <a:srgbClr val="FF0000"/>
              </a:solidFill>
            </a:endParaRPr>
          </a:p>
          <a:p>
            <a:r>
              <a:rPr lang="en-US" sz="1000" i="1" dirty="0">
                <a:solidFill>
                  <a:srgbClr val="FF0000"/>
                </a:solidFill>
              </a:rPr>
              <a:t>*Lectures</a:t>
            </a:r>
          </a:p>
          <a:p>
            <a:r>
              <a:rPr lang="en-US" sz="1000" i="1" dirty="0">
                <a:solidFill>
                  <a:srgbClr val="FF0000"/>
                </a:solidFill>
              </a:rPr>
              <a:t>*Workshops</a:t>
            </a:r>
          </a:p>
          <a:p>
            <a:r>
              <a:rPr lang="en-US" sz="1000" i="1" dirty="0">
                <a:solidFill>
                  <a:srgbClr val="FF0000"/>
                </a:solidFill>
              </a:rPr>
              <a:t>*Group Activities</a:t>
            </a:r>
          </a:p>
          <a:p>
            <a:r>
              <a:rPr lang="en-US" sz="1000" i="1" dirty="0">
                <a:solidFill>
                  <a:srgbClr val="FF0000"/>
                </a:solidFill>
              </a:rPr>
              <a:t>*Demonstrations</a:t>
            </a:r>
          </a:p>
          <a:p>
            <a:r>
              <a:rPr lang="en-US" sz="1000" i="1" dirty="0">
                <a:solidFill>
                  <a:srgbClr val="FF0000"/>
                </a:solidFill>
              </a:rPr>
              <a:t>*Text reading (books, handouts, etc.)</a:t>
            </a:r>
          </a:p>
          <a:p>
            <a:r>
              <a:rPr lang="en-US" sz="1000" i="1" dirty="0">
                <a:solidFill>
                  <a:srgbClr val="FF0000"/>
                </a:solidFill>
              </a:rPr>
              <a:t>*</a:t>
            </a:r>
            <a:r>
              <a:rPr lang="en-US" sz="1000" i="1" dirty="0" err="1">
                <a:solidFill>
                  <a:srgbClr val="FF0000"/>
                </a:solidFill>
              </a:rPr>
              <a:t>Ect</a:t>
            </a:r>
            <a:r>
              <a:rPr lang="en-US" sz="1000" i="1" dirty="0">
                <a:solidFill>
                  <a:srgbClr val="FF0000"/>
                </a:solidFill>
              </a:rPr>
              <a:t>. </a:t>
            </a:r>
          </a:p>
          <a:p>
            <a:endParaRPr lang="en-US" sz="1000" i="1" dirty="0">
              <a:solidFill>
                <a:srgbClr val="FF0000"/>
              </a:solidFill>
            </a:endParaRPr>
          </a:p>
          <a:p>
            <a:endParaRPr lang="en-US" sz="1000" i="1" dirty="0">
              <a:solidFill>
                <a:srgbClr val="FF0000"/>
              </a:solidFill>
            </a:endParaRPr>
          </a:p>
          <a:p>
            <a:r>
              <a:rPr lang="en-US" sz="1000" i="1" dirty="0">
                <a:solidFill>
                  <a:srgbClr val="FF0000"/>
                </a:solidFill>
              </a:rPr>
              <a:t>***IMPORTANT***</a:t>
            </a:r>
          </a:p>
          <a:p>
            <a:r>
              <a:rPr lang="en-US" sz="1000" i="1" dirty="0">
                <a:solidFill>
                  <a:srgbClr val="FF0000"/>
                </a:solidFill>
              </a:rPr>
              <a:t>You should not use entire assignment scores to measure an SSLO unless the entire assignment is specifically dedicated to the SSLO.</a:t>
            </a:r>
          </a:p>
          <a:p>
            <a:endParaRPr lang="en-US" sz="1000" i="1" dirty="0">
              <a:solidFill>
                <a:srgbClr val="FF0000"/>
              </a:solidFill>
            </a:endParaRPr>
          </a:p>
          <a:p>
            <a:r>
              <a:rPr lang="en-US" sz="1000" i="1" dirty="0">
                <a:solidFill>
                  <a:srgbClr val="FF0000"/>
                </a:solidFill>
              </a:rPr>
              <a:t>For example, it is better to use a subset of exam questions instead of the entire exam to measure a specific SSLO.</a:t>
            </a:r>
          </a:p>
        </p:txBody>
      </p:sp>
      <p:sp>
        <p:nvSpPr>
          <p:cNvPr id="38" name="TextBox 37"/>
          <p:cNvSpPr txBox="1"/>
          <p:nvPr/>
        </p:nvSpPr>
        <p:spPr>
          <a:xfrm>
            <a:off x="51492" y="693374"/>
            <a:ext cx="2025325" cy="6232473"/>
          </a:xfrm>
          <a:prstGeom prst="rect">
            <a:avLst/>
          </a:prstGeom>
          <a:noFill/>
        </p:spPr>
        <p:txBody>
          <a:bodyPr wrap="square" rtlCol="0">
            <a:spAutoFit/>
          </a:bodyPr>
          <a:lstStyle/>
          <a:p>
            <a:pPr algn="ctr"/>
            <a:r>
              <a:rPr lang="en-US" sz="1600" b="1" dirty="0"/>
              <a:t>Marketable Skills</a:t>
            </a:r>
            <a:endParaRPr lang="en-US" sz="1400" dirty="0"/>
          </a:p>
          <a:p>
            <a:pPr algn="ctr"/>
            <a:r>
              <a:rPr lang="en-US" sz="1200" dirty="0"/>
              <a:t>Check all that apply that is content in SLO</a:t>
            </a:r>
            <a:endParaRPr lang="en-US" sz="1400" dirty="0"/>
          </a:p>
          <a:p>
            <a:r>
              <a:rPr lang="en-US" sz="1000" b="1" dirty="0"/>
              <a:t>Communication</a:t>
            </a:r>
            <a:endParaRPr lang="en-US" sz="900" b="1" dirty="0"/>
          </a:p>
          <a:p>
            <a:pPr marL="628650" lvl="1" indent="-171450">
              <a:buFont typeface="Wingdings" charset="2"/>
              <a:buChar char="q"/>
            </a:pPr>
            <a:r>
              <a:rPr lang="en-US" sz="900" dirty="0"/>
              <a:t>Written</a:t>
            </a:r>
          </a:p>
          <a:p>
            <a:pPr lvl="1"/>
            <a:r>
              <a:rPr lang="en-US" sz="900" dirty="0">
                <a:latin typeface="Wingdings"/>
                <a:ea typeface="Wingdings"/>
                <a:cs typeface="Wingdings"/>
                <a:sym typeface="Wingdings"/>
              </a:rPr>
              <a:t></a:t>
            </a:r>
            <a:r>
              <a:rPr lang="en-US" sz="600" dirty="0">
                <a:latin typeface="Wingdings"/>
                <a:ea typeface="Wingdings"/>
                <a:cs typeface="Wingdings"/>
                <a:sym typeface="Wingdings"/>
              </a:rPr>
              <a:t> </a:t>
            </a:r>
            <a:r>
              <a:rPr lang="en-US" sz="900" dirty="0"/>
              <a:t>Oral</a:t>
            </a:r>
          </a:p>
          <a:p>
            <a:pPr lvl="1"/>
            <a:r>
              <a:rPr lang="en-US" sz="900" dirty="0">
                <a:latin typeface="Wingdings"/>
                <a:ea typeface="Wingdings"/>
                <a:cs typeface="Wingdings"/>
                <a:sym typeface="Wingdings"/>
              </a:rPr>
              <a:t></a:t>
            </a:r>
            <a:r>
              <a:rPr lang="en-US" sz="900" dirty="0">
                <a:sym typeface="Wingdings"/>
              </a:rPr>
              <a:t>   </a:t>
            </a:r>
            <a:r>
              <a:rPr lang="en-US" sz="900" dirty="0"/>
              <a:t>Visual </a:t>
            </a:r>
          </a:p>
          <a:p>
            <a:r>
              <a:rPr lang="en-US" sz="1000" b="1" dirty="0"/>
              <a:t>Critical Thinking</a:t>
            </a:r>
          </a:p>
          <a:p>
            <a:pPr lvl="1"/>
            <a:r>
              <a:rPr lang="en-US" sz="900" dirty="0">
                <a:latin typeface="Wingdings"/>
                <a:ea typeface="Wingdings"/>
                <a:cs typeface="Wingdings"/>
                <a:sym typeface="Wingdings"/>
              </a:rPr>
              <a:t></a:t>
            </a:r>
            <a:r>
              <a:rPr lang="en-US" sz="900" dirty="0">
                <a:sym typeface="Wingdings"/>
              </a:rPr>
              <a:t>   </a:t>
            </a:r>
            <a:r>
              <a:rPr lang="en-US" sz="900" dirty="0"/>
              <a:t>Analysis</a:t>
            </a:r>
          </a:p>
          <a:p>
            <a:pPr lvl="1"/>
            <a:r>
              <a:rPr lang="en-US" sz="900" dirty="0">
                <a:latin typeface="Wingdings"/>
                <a:ea typeface="Wingdings"/>
                <a:cs typeface="Wingdings"/>
                <a:sym typeface="Wingdings"/>
              </a:rPr>
              <a:t></a:t>
            </a:r>
            <a:r>
              <a:rPr lang="en-US" sz="900" dirty="0">
                <a:sym typeface="Wingdings"/>
              </a:rPr>
              <a:t>   </a:t>
            </a:r>
            <a:r>
              <a:rPr lang="en-US" sz="900" dirty="0"/>
              <a:t>Synthesis</a:t>
            </a:r>
          </a:p>
          <a:p>
            <a:pPr lvl="1"/>
            <a:r>
              <a:rPr lang="en-US" sz="900" dirty="0">
                <a:latin typeface="Wingdings"/>
                <a:ea typeface="Wingdings"/>
                <a:cs typeface="Wingdings"/>
                <a:sym typeface="Wingdings"/>
              </a:rPr>
              <a:t></a:t>
            </a:r>
            <a:r>
              <a:rPr lang="en-US" sz="900" dirty="0">
                <a:sym typeface="Wingdings"/>
              </a:rPr>
              <a:t>   </a:t>
            </a:r>
            <a:r>
              <a:rPr lang="en-US" sz="900" dirty="0"/>
              <a:t>Evaluation</a:t>
            </a:r>
          </a:p>
          <a:p>
            <a:pPr lvl="1"/>
            <a:r>
              <a:rPr lang="en-US" sz="900" dirty="0">
                <a:latin typeface="Wingdings"/>
                <a:ea typeface="Wingdings"/>
                <a:cs typeface="Wingdings"/>
                <a:sym typeface="Wingdings"/>
              </a:rPr>
              <a:t></a:t>
            </a:r>
            <a:r>
              <a:rPr lang="en-US" sz="900" dirty="0">
                <a:sym typeface="Wingdings"/>
              </a:rPr>
              <a:t>   </a:t>
            </a:r>
            <a:r>
              <a:rPr lang="en-US" sz="900" dirty="0"/>
              <a:t>Creativity </a:t>
            </a:r>
          </a:p>
          <a:p>
            <a:pPr lvl="1"/>
            <a:r>
              <a:rPr lang="en-US" sz="900" dirty="0">
                <a:latin typeface="Wingdings"/>
                <a:ea typeface="Wingdings"/>
                <a:cs typeface="Wingdings"/>
                <a:sym typeface="Wingdings"/>
              </a:rPr>
              <a:t></a:t>
            </a:r>
            <a:r>
              <a:rPr lang="en-US" sz="900" dirty="0">
                <a:sym typeface="Wingdings"/>
              </a:rPr>
              <a:t>   </a:t>
            </a:r>
            <a:r>
              <a:rPr lang="en-US" sz="900" dirty="0"/>
              <a:t>Problem-Solving</a:t>
            </a:r>
          </a:p>
          <a:p>
            <a:r>
              <a:rPr lang="en-US" sz="1000" b="1" dirty="0"/>
              <a:t>Empirical &amp; Quantitative</a:t>
            </a:r>
          </a:p>
          <a:p>
            <a:pPr marL="628650" lvl="1" indent="-171450">
              <a:buFont typeface="Wingdings" charset="2"/>
              <a:buChar char="q"/>
            </a:pPr>
            <a:r>
              <a:rPr lang="en-US" sz="900" dirty="0"/>
              <a:t>Scientific Method</a:t>
            </a:r>
          </a:p>
          <a:p>
            <a:pPr marL="628650" lvl="1" indent="-171450">
              <a:buFont typeface="Wingdings" charset="2"/>
              <a:buChar char="q"/>
            </a:pPr>
            <a:r>
              <a:rPr lang="en-US" sz="900" dirty="0"/>
              <a:t>Quantitative Analysis</a:t>
            </a:r>
          </a:p>
          <a:p>
            <a:pPr marL="628650" lvl="1" indent="-171450">
              <a:buFont typeface="Wingdings" charset="2"/>
              <a:buChar char="q"/>
            </a:pPr>
            <a:r>
              <a:rPr lang="en-US" sz="900" dirty="0"/>
              <a:t>Presentation</a:t>
            </a:r>
          </a:p>
          <a:p>
            <a:r>
              <a:rPr lang="en-US" sz="1000" b="1" dirty="0"/>
              <a:t>Leadership</a:t>
            </a:r>
            <a:endParaRPr lang="en-US" sz="900" b="1" dirty="0"/>
          </a:p>
          <a:p>
            <a:pPr marL="628650" lvl="1" indent="-171450">
              <a:buFont typeface="Wingdings" charset="2"/>
              <a:buChar char="q"/>
            </a:pPr>
            <a:r>
              <a:rPr lang="en-US" sz="900" dirty="0"/>
              <a:t>Vision</a:t>
            </a:r>
          </a:p>
          <a:p>
            <a:pPr marL="628650" lvl="1" indent="-171450">
              <a:buFont typeface="Wingdings" charset="2"/>
              <a:buChar char="q"/>
            </a:pPr>
            <a:r>
              <a:rPr lang="en-US" sz="900" dirty="0"/>
              <a:t>Action</a:t>
            </a:r>
          </a:p>
          <a:p>
            <a:pPr marL="628650" lvl="1" indent="-171450">
              <a:buFont typeface="Wingdings" charset="2"/>
              <a:buChar char="q"/>
            </a:pPr>
            <a:r>
              <a:rPr lang="en-US" sz="900" dirty="0"/>
              <a:t>Service</a:t>
            </a:r>
          </a:p>
          <a:p>
            <a:pPr marL="628650" lvl="1" indent="-171450">
              <a:buFont typeface="Wingdings" charset="2"/>
              <a:buChar char="q"/>
            </a:pPr>
            <a:r>
              <a:rPr lang="en-US" sz="900" dirty="0"/>
              <a:t>Protocol</a:t>
            </a:r>
          </a:p>
          <a:p>
            <a:r>
              <a:rPr lang="en-US" sz="1000" b="1" dirty="0"/>
              <a:t>Performance</a:t>
            </a:r>
            <a:endParaRPr lang="en-US" sz="900" b="1" dirty="0"/>
          </a:p>
          <a:p>
            <a:pPr marL="628650" lvl="1" indent="-171450">
              <a:buFont typeface="Wingdings" panose="05000000000000000000" pitchFamily="2" charset="2"/>
              <a:buChar char="q"/>
            </a:pPr>
            <a:r>
              <a:rPr lang="en-US" sz="900" dirty="0"/>
              <a:t>Artistic</a:t>
            </a:r>
          </a:p>
          <a:p>
            <a:pPr marL="628650" lvl="1" indent="-171450">
              <a:buFont typeface="Wingdings" panose="05000000000000000000" pitchFamily="2" charset="2"/>
              <a:buChar char="q"/>
            </a:pPr>
            <a:r>
              <a:rPr lang="en-US" sz="900" dirty="0"/>
              <a:t>Technical</a:t>
            </a:r>
          </a:p>
          <a:p>
            <a:pPr marL="628650" lvl="1" indent="-171450">
              <a:buFont typeface="Wingdings" panose="05000000000000000000" pitchFamily="2" charset="2"/>
              <a:buChar char="q"/>
            </a:pPr>
            <a:r>
              <a:rPr lang="en-US" sz="900" dirty="0"/>
              <a:t>Linguistic</a:t>
            </a:r>
          </a:p>
          <a:p>
            <a:pPr marL="628650" lvl="1" indent="-171450">
              <a:buFont typeface="Wingdings" panose="05000000000000000000" pitchFamily="2" charset="2"/>
              <a:buChar char="q"/>
            </a:pPr>
            <a:r>
              <a:rPr lang="en-US" sz="900" dirty="0"/>
              <a:t>Kinesthetic </a:t>
            </a:r>
          </a:p>
          <a:p>
            <a:r>
              <a:rPr lang="en-US" sz="1000" b="1" dirty="0"/>
              <a:t>Personal Responsibility</a:t>
            </a:r>
          </a:p>
          <a:p>
            <a:pPr marL="628650" lvl="1" indent="-171450">
              <a:buFont typeface="Wingdings" charset="2"/>
              <a:buChar char="q"/>
            </a:pPr>
            <a:r>
              <a:rPr lang="en-US" sz="900" dirty="0"/>
              <a:t>Self-Awareness</a:t>
            </a:r>
          </a:p>
          <a:p>
            <a:pPr marL="628650" lvl="1" indent="-171450">
              <a:buFont typeface="Wingdings" charset="2"/>
              <a:buChar char="q"/>
            </a:pPr>
            <a:r>
              <a:rPr lang="en-US" sz="900" dirty="0"/>
              <a:t>Ethics</a:t>
            </a:r>
          </a:p>
          <a:p>
            <a:pPr marL="628650" lvl="1" indent="-171450">
              <a:buFont typeface="Wingdings" charset="2"/>
              <a:buChar char="q"/>
            </a:pPr>
            <a:r>
              <a:rPr lang="en-US" sz="900" dirty="0"/>
              <a:t>Ethical Decision Making</a:t>
            </a:r>
          </a:p>
          <a:p>
            <a:r>
              <a:rPr lang="en-US" sz="1000" b="1" dirty="0"/>
              <a:t>Social Responsibility</a:t>
            </a:r>
          </a:p>
          <a:p>
            <a:pPr marL="628650" lvl="1" indent="-171450">
              <a:buFont typeface="Wingdings" charset="2"/>
              <a:buChar char="q"/>
            </a:pPr>
            <a:r>
              <a:rPr lang="en-US" sz="900" dirty="0"/>
              <a:t>Historical Perspective</a:t>
            </a:r>
          </a:p>
          <a:p>
            <a:pPr marL="628650" lvl="1" indent="-171450">
              <a:buFont typeface="Wingdings" charset="2"/>
              <a:buChar char="q"/>
            </a:pPr>
            <a:r>
              <a:rPr lang="en-US" sz="900" dirty="0"/>
              <a:t>Civic Responsibility</a:t>
            </a:r>
          </a:p>
          <a:p>
            <a:pPr marL="628650" lvl="1" indent="-171450">
              <a:buFont typeface="Wingdings" charset="2"/>
              <a:buChar char="q"/>
            </a:pPr>
            <a:r>
              <a:rPr lang="en-US" sz="900" dirty="0"/>
              <a:t>Global Engagement</a:t>
            </a:r>
          </a:p>
          <a:p>
            <a:pPr marL="628650" lvl="1" indent="-171450">
              <a:buFont typeface="Wingdings" charset="2"/>
              <a:buChar char="q"/>
            </a:pPr>
            <a:r>
              <a:rPr lang="en-US" sz="900" dirty="0"/>
              <a:t>Intercultural Competency</a:t>
            </a:r>
          </a:p>
          <a:p>
            <a:pPr marL="628650" lvl="1" indent="-171450">
              <a:buFont typeface="Wingdings" charset="2"/>
              <a:buChar char="q"/>
            </a:pPr>
            <a:r>
              <a:rPr lang="en-US" sz="900" dirty="0"/>
              <a:t>Environment</a:t>
            </a:r>
          </a:p>
          <a:p>
            <a:pPr marL="628650" lvl="1" indent="-171450">
              <a:buFont typeface="Wingdings" charset="2"/>
              <a:buChar char="q"/>
            </a:pPr>
            <a:r>
              <a:rPr lang="en-US" sz="900" dirty="0"/>
              <a:t> Social Justice  </a:t>
            </a:r>
          </a:p>
          <a:p>
            <a:r>
              <a:rPr lang="en-US" sz="1000" b="1" dirty="0"/>
              <a:t>Teamwork </a:t>
            </a:r>
            <a:endParaRPr lang="en-US" sz="900" b="1" dirty="0"/>
          </a:p>
          <a:p>
            <a:pPr marL="628650" lvl="1" indent="-171450">
              <a:buFont typeface="Wingdings" charset="2"/>
              <a:buChar char="q"/>
            </a:pPr>
            <a:r>
              <a:rPr lang="en-US" sz="900" dirty="0"/>
              <a:t>Task Management</a:t>
            </a:r>
          </a:p>
          <a:p>
            <a:pPr marL="628650" lvl="1" indent="-171450">
              <a:buFont typeface="Wingdings" charset="2"/>
              <a:buChar char="q"/>
            </a:pPr>
            <a:r>
              <a:rPr lang="en-US" sz="900" dirty="0"/>
              <a:t>Individual Contribution</a:t>
            </a:r>
          </a:p>
          <a:p>
            <a:pPr marL="628650" lvl="1" indent="-171450">
              <a:buFont typeface="Wingdings" charset="2"/>
              <a:buChar char="q"/>
            </a:pPr>
            <a:r>
              <a:rPr lang="en-US" sz="900" dirty="0"/>
              <a:t>Cooperation</a:t>
            </a:r>
          </a:p>
        </p:txBody>
      </p:sp>
      <p:sp>
        <p:nvSpPr>
          <p:cNvPr id="39" name="TextBox 38"/>
          <p:cNvSpPr txBox="1"/>
          <p:nvPr/>
        </p:nvSpPr>
        <p:spPr>
          <a:xfrm>
            <a:off x="2087765" y="704147"/>
            <a:ext cx="2504532" cy="2954655"/>
          </a:xfrm>
          <a:prstGeom prst="rect">
            <a:avLst/>
          </a:prstGeom>
          <a:noFill/>
          <a:ln>
            <a:noFill/>
          </a:ln>
        </p:spPr>
        <p:txBody>
          <a:bodyPr wrap="square" rtlCol="0">
            <a:spAutoFit/>
          </a:bodyPr>
          <a:lstStyle/>
          <a:p>
            <a:pPr algn="ctr"/>
            <a:r>
              <a:rPr lang="en-US" sz="1400" b="1" dirty="0">
                <a:solidFill>
                  <a:srgbClr val="000000"/>
                </a:solidFill>
              </a:rPr>
              <a:t>Student Success Learning Outcomes </a:t>
            </a:r>
          </a:p>
          <a:p>
            <a:pPr algn="ctr"/>
            <a:r>
              <a:rPr lang="en-US" sz="1200" dirty="0">
                <a:solidFill>
                  <a:srgbClr val="000000"/>
                </a:solidFill>
              </a:rPr>
              <a:t>Write your SSLO</a:t>
            </a:r>
          </a:p>
          <a:p>
            <a:endParaRPr lang="en-US" sz="1600" i="1" dirty="0">
              <a:solidFill>
                <a:srgbClr val="7F7F7F"/>
              </a:solidFill>
            </a:endParaRPr>
          </a:p>
          <a:p>
            <a:endParaRPr lang="en-US" sz="1600" i="1" dirty="0">
              <a:solidFill>
                <a:srgbClr val="7F7F7F"/>
              </a:solidFill>
            </a:endParaRPr>
          </a:p>
          <a:p>
            <a:endParaRPr lang="en-US" sz="1600" i="1" dirty="0">
              <a:solidFill>
                <a:srgbClr val="7F7F7F"/>
              </a:solidFill>
            </a:endParaRPr>
          </a:p>
          <a:p>
            <a:endParaRPr lang="en-US" sz="1400" dirty="0"/>
          </a:p>
          <a:p>
            <a:endParaRPr lang="en-US" sz="1400" dirty="0"/>
          </a:p>
          <a:p>
            <a:r>
              <a:rPr lang="en-US" sz="1400" dirty="0"/>
              <a:t>Interpret effectively from ASL to English and English to ASL in settings where complex vocabulary and dense source material are used.</a:t>
            </a:r>
            <a:endParaRPr lang="en-US" sz="1400" dirty="0">
              <a:solidFill>
                <a:srgbClr val="7F7F7F"/>
              </a:solidFill>
            </a:endParaRPr>
          </a:p>
        </p:txBody>
      </p:sp>
      <p:sp>
        <p:nvSpPr>
          <p:cNvPr id="40" name="TextBox 39"/>
          <p:cNvSpPr txBox="1"/>
          <p:nvPr/>
        </p:nvSpPr>
        <p:spPr>
          <a:xfrm>
            <a:off x="4592297" y="742728"/>
            <a:ext cx="2290758" cy="523220"/>
          </a:xfrm>
          <a:prstGeom prst="rect">
            <a:avLst/>
          </a:prstGeom>
          <a:noFill/>
        </p:spPr>
        <p:txBody>
          <a:bodyPr wrap="square" rtlCol="0">
            <a:spAutoFit/>
          </a:bodyPr>
          <a:lstStyle/>
          <a:p>
            <a:pPr algn="ctr"/>
            <a:r>
              <a:rPr lang="en-US" sz="1400" b="1" dirty="0">
                <a:solidFill>
                  <a:srgbClr val="000000"/>
                </a:solidFill>
              </a:rPr>
              <a:t>What assessment(s) will you give the student?</a:t>
            </a:r>
          </a:p>
        </p:txBody>
      </p:sp>
      <p:sp>
        <p:nvSpPr>
          <p:cNvPr id="41" name="TextBox 40"/>
          <p:cNvSpPr txBox="1"/>
          <p:nvPr/>
        </p:nvSpPr>
        <p:spPr>
          <a:xfrm>
            <a:off x="6883056" y="742728"/>
            <a:ext cx="2260941" cy="523220"/>
          </a:xfrm>
          <a:prstGeom prst="rect">
            <a:avLst/>
          </a:prstGeom>
          <a:noFill/>
        </p:spPr>
        <p:txBody>
          <a:bodyPr wrap="square" rtlCol="0">
            <a:spAutoFit/>
          </a:bodyPr>
          <a:lstStyle/>
          <a:p>
            <a:pPr algn="ctr"/>
            <a:r>
              <a:rPr lang="en-US" sz="1400" b="1" dirty="0">
                <a:solidFill>
                  <a:srgbClr val="000000"/>
                </a:solidFill>
              </a:rPr>
              <a:t>How will the student learn it? </a:t>
            </a:r>
            <a:endParaRPr lang="en-US" sz="1400" dirty="0">
              <a:solidFill>
                <a:srgbClr val="000000"/>
              </a:solidFill>
            </a:endParaRPr>
          </a:p>
        </p:txBody>
      </p:sp>
      <p:cxnSp>
        <p:nvCxnSpPr>
          <p:cNvPr id="42" name="Straight Connector 41"/>
          <p:cNvCxnSpPr/>
          <p:nvPr/>
        </p:nvCxnSpPr>
        <p:spPr>
          <a:xfrm>
            <a:off x="2076817" y="721035"/>
            <a:ext cx="0" cy="613696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4592297" y="690925"/>
            <a:ext cx="0" cy="616462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6914550" y="661921"/>
            <a:ext cx="0" cy="616462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0" y="693374"/>
            <a:ext cx="9195492"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23555" y="1364481"/>
            <a:ext cx="9144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51492" y="693374"/>
            <a:ext cx="9144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flipV="1">
            <a:off x="2076814" y="6855551"/>
            <a:ext cx="7067183" cy="124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49" name="Rectangle 48"/>
          <p:cNvSpPr/>
          <p:nvPr/>
        </p:nvSpPr>
        <p:spPr>
          <a:xfrm>
            <a:off x="2076817" y="978654"/>
            <a:ext cx="443960" cy="369332"/>
          </a:xfrm>
          <a:prstGeom prst="rect">
            <a:avLst/>
          </a:prstGeom>
        </p:spPr>
        <p:txBody>
          <a:bodyPr wrap="square">
            <a:spAutoFit/>
          </a:bodyPr>
          <a:lstStyle/>
          <a:p>
            <a:r>
              <a:rPr lang="en-US" b="0" i="0" dirty="0">
                <a:latin typeface="Wingdings"/>
                <a:ea typeface="Wingdings"/>
                <a:cs typeface="Wingdings"/>
              </a:rPr>
              <a:t></a:t>
            </a:r>
            <a:endParaRPr lang="en-US" dirty="0"/>
          </a:p>
        </p:txBody>
      </p:sp>
      <p:sp>
        <p:nvSpPr>
          <p:cNvPr id="50" name="Rectangle 49"/>
          <p:cNvSpPr/>
          <p:nvPr/>
        </p:nvSpPr>
        <p:spPr>
          <a:xfrm>
            <a:off x="4161244" y="978654"/>
            <a:ext cx="431053" cy="369332"/>
          </a:xfrm>
          <a:prstGeom prst="rect">
            <a:avLst/>
          </a:prstGeom>
        </p:spPr>
        <p:txBody>
          <a:bodyPr wrap="none">
            <a:spAutoFit/>
          </a:bodyPr>
          <a:lstStyle/>
          <a:p>
            <a:r>
              <a:rPr lang="en-US" b="0" i="0" dirty="0">
                <a:latin typeface="Wingdings"/>
                <a:ea typeface="Wingdings"/>
                <a:cs typeface="Wingdings"/>
              </a:rPr>
              <a:t></a:t>
            </a:r>
            <a:endParaRPr lang="en-US" dirty="0"/>
          </a:p>
        </p:txBody>
      </p:sp>
      <p:sp>
        <p:nvSpPr>
          <p:cNvPr id="54" name="TextBox 53"/>
          <p:cNvSpPr txBox="1"/>
          <p:nvPr/>
        </p:nvSpPr>
        <p:spPr>
          <a:xfrm>
            <a:off x="7056264" y="5686208"/>
            <a:ext cx="2260941" cy="553998"/>
          </a:xfrm>
          <a:prstGeom prst="rect">
            <a:avLst/>
          </a:prstGeom>
          <a:noFill/>
        </p:spPr>
        <p:txBody>
          <a:bodyPr wrap="square" rtlCol="0">
            <a:spAutoFit/>
          </a:bodyPr>
          <a:lstStyle/>
          <a:p>
            <a:pPr marL="171450" indent="-171450">
              <a:buFont typeface="Arial"/>
              <a:buChar char="•"/>
            </a:pPr>
            <a:r>
              <a:rPr lang="en-US" sz="1000" dirty="0" err="1">
                <a:solidFill>
                  <a:srgbClr val="000000"/>
                </a:solidFill>
              </a:rPr>
              <a:t>ePortfolio</a:t>
            </a:r>
            <a:r>
              <a:rPr lang="en-US" sz="1000" dirty="0">
                <a:solidFill>
                  <a:srgbClr val="000000"/>
                </a:solidFill>
              </a:rPr>
              <a:t> Canvas Module</a:t>
            </a:r>
          </a:p>
          <a:p>
            <a:pPr marL="171450" indent="-171450">
              <a:buFont typeface="Arial"/>
              <a:buChar char="•"/>
            </a:pPr>
            <a:r>
              <a:rPr lang="en-US" sz="1000" dirty="0" err="1">
                <a:solidFill>
                  <a:srgbClr val="000000"/>
                </a:solidFill>
              </a:rPr>
              <a:t>ePortfolio</a:t>
            </a:r>
            <a:r>
              <a:rPr lang="en-US" sz="1000" dirty="0">
                <a:solidFill>
                  <a:srgbClr val="000000"/>
                </a:solidFill>
              </a:rPr>
              <a:t> sample portfolio</a:t>
            </a:r>
          </a:p>
          <a:p>
            <a:pPr marL="171450" indent="-171450">
              <a:buFont typeface="Arial"/>
              <a:buChar char="•"/>
            </a:pPr>
            <a:r>
              <a:rPr lang="en-US" sz="1000" dirty="0" err="1">
                <a:solidFill>
                  <a:srgbClr val="000000"/>
                </a:solidFill>
              </a:rPr>
              <a:t>ePortfolio</a:t>
            </a:r>
            <a:r>
              <a:rPr lang="en-US" sz="1000" dirty="0">
                <a:solidFill>
                  <a:srgbClr val="000000"/>
                </a:solidFill>
              </a:rPr>
              <a:t> workshop</a:t>
            </a:r>
          </a:p>
        </p:txBody>
      </p:sp>
      <p:sp>
        <p:nvSpPr>
          <p:cNvPr id="62" name="TextBox 61"/>
          <p:cNvSpPr txBox="1"/>
          <p:nvPr/>
        </p:nvSpPr>
        <p:spPr>
          <a:xfrm>
            <a:off x="8004352" y="722"/>
            <a:ext cx="1154553" cy="369332"/>
          </a:xfrm>
          <a:prstGeom prst="rect">
            <a:avLst/>
          </a:prstGeom>
          <a:noFill/>
        </p:spPr>
        <p:txBody>
          <a:bodyPr wrap="square" rtlCol="0">
            <a:spAutoFit/>
          </a:bodyPr>
          <a:lstStyle/>
          <a:p>
            <a:pPr algn="r"/>
            <a:r>
              <a:rPr lang="en-US" b="1" i="1" dirty="0">
                <a:solidFill>
                  <a:srgbClr val="FF0000"/>
                </a:solidFill>
              </a:rPr>
              <a:t>EXAMPLE</a:t>
            </a:r>
          </a:p>
        </p:txBody>
      </p:sp>
      <p:sp>
        <p:nvSpPr>
          <p:cNvPr id="2" name="Arrow: Right 1">
            <a:extLst>
              <a:ext uri="{FF2B5EF4-FFF2-40B4-BE49-F238E27FC236}">
                <a16:creationId xmlns:a16="http://schemas.microsoft.com/office/drawing/2014/main" id="{516273D4-0D56-4FE1-9E0A-99DAB1FEB5B2}"/>
              </a:ext>
            </a:extLst>
          </p:cNvPr>
          <p:cNvSpPr/>
          <p:nvPr/>
        </p:nvSpPr>
        <p:spPr>
          <a:xfrm>
            <a:off x="2076817" y="117928"/>
            <a:ext cx="684138" cy="40236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a:t>
            </a:r>
          </a:p>
        </p:txBody>
      </p:sp>
      <p:sp>
        <p:nvSpPr>
          <p:cNvPr id="4" name="Right Brace 3">
            <a:extLst>
              <a:ext uri="{FF2B5EF4-FFF2-40B4-BE49-F238E27FC236}">
                <a16:creationId xmlns:a16="http://schemas.microsoft.com/office/drawing/2014/main" id="{DA5CF998-C582-4255-AB5A-D3DEFE57AE3A}"/>
              </a:ext>
            </a:extLst>
          </p:cNvPr>
          <p:cNvSpPr/>
          <p:nvPr/>
        </p:nvSpPr>
        <p:spPr>
          <a:xfrm>
            <a:off x="1458417" y="1463015"/>
            <a:ext cx="811626" cy="5324674"/>
          </a:xfrm>
          <a:prstGeom prst="rightBrace">
            <a:avLst/>
          </a:prstGeom>
          <a:ln w="57150"/>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 name="Arrow: Left 4">
            <a:extLst>
              <a:ext uri="{FF2B5EF4-FFF2-40B4-BE49-F238E27FC236}">
                <a16:creationId xmlns:a16="http://schemas.microsoft.com/office/drawing/2014/main" id="{24DB892D-130C-4146-962E-28F69084FA8D}"/>
              </a:ext>
            </a:extLst>
          </p:cNvPr>
          <p:cNvSpPr/>
          <p:nvPr/>
        </p:nvSpPr>
        <p:spPr>
          <a:xfrm>
            <a:off x="2237278" y="3898051"/>
            <a:ext cx="823806" cy="387399"/>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3</a:t>
            </a:r>
          </a:p>
        </p:txBody>
      </p:sp>
      <p:sp>
        <p:nvSpPr>
          <p:cNvPr id="6" name="Arrow: Up 5">
            <a:extLst>
              <a:ext uri="{FF2B5EF4-FFF2-40B4-BE49-F238E27FC236}">
                <a16:creationId xmlns:a16="http://schemas.microsoft.com/office/drawing/2014/main" id="{2D8CAADC-1F53-4A57-9669-949DBBE87053}"/>
              </a:ext>
            </a:extLst>
          </p:cNvPr>
          <p:cNvSpPr/>
          <p:nvPr/>
        </p:nvSpPr>
        <p:spPr>
          <a:xfrm>
            <a:off x="4581349" y="1414088"/>
            <a:ext cx="408345" cy="587127"/>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4</a:t>
            </a:r>
          </a:p>
        </p:txBody>
      </p:sp>
      <p:sp>
        <p:nvSpPr>
          <p:cNvPr id="33" name="Arrow: Up 32">
            <a:extLst>
              <a:ext uri="{FF2B5EF4-FFF2-40B4-BE49-F238E27FC236}">
                <a16:creationId xmlns:a16="http://schemas.microsoft.com/office/drawing/2014/main" id="{67AEB91A-C70D-4C7A-BEE9-21BDD2B7AC1E}"/>
              </a:ext>
            </a:extLst>
          </p:cNvPr>
          <p:cNvSpPr/>
          <p:nvPr/>
        </p:nvSpPr>
        <p:spPr>
          <a:xfrm>
            <a:off x="7036446" y="1314875"/>
            <a:ext cx="408345" cy="587127"/>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5</a:t>
            </a:r>
          </a:p>
        </p:txBody>
      </p:sp>
      <p:sp>
        <p:nvSpPr>
          <p:cNvPr id="36" name="Arrow: Up 35">
            <a:extLst>
              <a:ext uri="{FF2B5EF4-FFF2-40B4-BE49-F238E27FC236}">
                <a16:creationId xmlns:a16="http://schemas.microsoft.com/office/drawing/2014/main" id="{4F28668C-8AE8-4FA4-B8E4-C27DF2167AD5}"/>
              </a:ext>
            </a:extLst>
          </p:cNvPr>
          <p:cNvSpPr/>
          <p:nvPr/>
        </p:nvSpPr>
        <p:spPr>
          <a:xfrm>
            <a:off x="2112432" y="1414088"/>
            <a:ext cx="408345" cy="587127"/>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a:t>
            </a:r>
          </a:p>
        </p:txBody>
      </p:sp>
      <p:sp>
        <p:nvSpPr>
          <p:cNvPr id="7" name="Rectangle 6"/>
          <p:cNvSpPr/>
          <p:nvPr/>
        </p:nvSpPr>
        <p:spPr>
          <a:xfrm>
            <a:off x="2624479" y="1408569"/>
            <a:ext cx="1895922" cy="430887"/>
          </a:xfrm>
          <a:prstGeom prst="rect">
            <a:avLst/>
          </a:prstGeom>
        </p:spPr>
        <p:txBody>
          <a:bodyPr wrap="square">
            <a:spAutoFit/>
          </a:bodyPr>
          <a:lstStyle/>
          <a:p>
            <a:r>
              <a:rPr lang="en-US" sz="1100" i="1" dirty="0">
                <a:solidFill>
                  <a:srgbClr val="FF0000"/>
                </a:solidFill>
              </a:rPr>
              <a:t>Individual SSLOs are listed here (one per page)</a:t>
            </a:r>
          </a:p>
        </p:txBody>
      </p:sp>
      <p:sp>
        <p:nvSpPr>
          <p:cNvPr id="8" name="Rectangle 7"/>
          <p:cNvSpPr/>
          <p:nvPr/>
        </p:nvSpPr>
        <p:spPr>
          <a:xfrm>
            <a:off x="7505173" y="1429975"/>
            <a:ext cx="1556033" cy="553998"/>
          </a:xfrm>
          <a:prstGeom prst="rect">
            <a:avLst/>
          </a:prstGeom>
        </p:spPr>
        <p:txBody>
          <a:bodyPr wrap="square">
            <a:spAutoFit/>
          </a:bodyPr>
          <a:lstStyle/>
          <a:p>
            <a:r>
              <a:rPr lang="en-US" sz="1000" i="1" dirty="0">
                <a:solidFill>
                  <a:srgbClr val="FF0000"/>
                </a:solidFill>
              </a:rPr>
              <a:t>In this column, you will identify the tools that you use to teach the SSLO. </a:t>
            </a:r>
          </a:p>
        </p:txBody>
      </p:sp>
      <p:sp>
        <p:nvSpPr>
          <p:cNvPr id="9" name="Rectangle 8"/>
          <p:cNvSpPr/>
          <p:nvPr/>
        </p:nvSpPr>
        <p:spPr>
          <a:xfrm>
            <a:off x="4652467" y="2020050"/>
            <a:ext cx="2267459" cy="4555093"/>
          </a:xfrm>
          <a:prstGeom prst="rect">
            <a:avLst/>
          </a:prstGeom>
        </p:spPr>
        <p:txBody>
          <a:bodyPr wrap="square">
            <a:spAutoFit/>
          </a:bodyPr>
          <a:lstStyle/>
          <a:p>
            <a:r>
              <a:rPr lang="en-US" sz="1000" i="1" dirty="0">
                <a:solidFill>
                  <a:srgbClr val="FF0000"/>
                </a:solidFill>
              </a:rPr>
              <a:t>In this column, list the assessments that are use to measure the SSLOS. </a:t>
            </a:r>
          </a:p>
          <a:p>
            <a:endParaRPr lang="en-US" sz="1000" i="1" dirty="0">
              <a:solidFill>
                <a:srgbClr val="FF0000"/>
              </a:solidFill>
            </a:endParaRPr>
          </a:p>
          <a:p>
            <a:r>
              <a:rPr lang="en-US" sz="1000" i="1" dirty="0">
                <a:solidFill>
                  <a:srgbClr val="FF0000"/>
                </a:solidFill>
              </a:rPr>
              <a:t>Assessments will usually include items such as: </a:t>
            </a:r>
          </a:p>
          <a:p>
            <a:endParaRPr lang="en-US" sz="1000" i="1" dirty="0">
              <a:solidFill>
                <a:srgbClr val="FF0000"/>
              </a:solidFill>
            </a:endParaRPr>
          </a:p>
          <a:p>
            <a:r>
              <a:rPr lang="en-US" sz="1000" i="1" dirty="0">
                <a:solidFill>
                  <a:srgbClr val="FF0000"/>
                </a:solidFill>
              </a:rPr>
              <a:t>*Quiz/Survey</a:t>
            </a:r>
          </a:p>
          <a:p>
            <a:r>
              <a:rPr lang="en-US" sz="1000" i="1" dirty="0">
                <a:solidFill>
                  <a:srgbClr val="FF0000"/>
                </a:solidFill>
              </a:rPr>
              <a:t>*Portion of a portfolio</a:t>
            </a:r>
          </a:p>
          <a:p>
            <a:r>
              <a:rPr lang="en-US" sz="1000" i="1" dirty="0">
                <a:solidFill>
                  <a:srgbClr val="FF0000"/>
                </a:solidFill>
              </a:rPr>
              <a:t>*Project submission</a:t>
            </a:r>
          </a:p>
          <a:p>
            <a:r>
              <a:rPr lang="en-US" sz="1000" i="1" dirty="0">
                <a:solidFill>
                  <a:srgbClr val="FF0000"/>
                </a:solidFill>
              </a:rPr>
              <a:t>*Writing Assignment</a:t>
            </a:r>
          </a:p>
          <a:p>
            <a:r>
              <a:rPr lang="en-US" sz="1000" i="1" dirty="0">
                <a:solidFill>
                  <a:srgbClr val="FF0000"/>
                </a:solidFill>
              </a:rPr>
              <a:t>*Portion of an evaluation rubric</a:t>
            </a:r>
          </a:p>
          <a:p>
            <a:endParaRPr lang="en-US" sz="1000" dirty="0">
              <a:solidFill>
                <a:srgbClr val="000000"/>
              </a:solidFill>
            </a:endParaRPr>
          </a:p>
          <a:p>
            <a:r>
              <a:rPr lang="en-US" sz="1000" dirty="0">
                <a:solidFill>
                  <a:srgbClr val="000000"/>
                </a:solidFill>
              </a:rPr>
              <a:t>Professional </a:t>
            </a:r>
            <a:r>
              <a:rPr lang="en-US" sz="1000" dirty="0" err="1">
                <a:solidFill>
                  <a:srgbClr val="000000"/>
                </a:solidFill>
              </a:rPr>
              <a:t>ePortfolio</a:t>
            </a:r>
            <a:r>
              <a:rPr lang="en-US" sz="1000" dirty="0">
                <a:solidFill>
                  <a:srgbClr val="000000"/>
                </a:solidFill>
              </a:rPr>
              <a:t> Creation</a:t>
            </a:r>
          </a:p>
          <a:p>
            <a:endParaRPr lang="en-US" sz="1000" dirty="0">
              <a:solidFill>
                <a:srgbClr val="FF0000"/>
              </a:solidFill>
            </a:endParaRPr>
          </a:p>
          <a:p>
            <a:r>
              <a:rPr lang="en-US" sz="1000" b="1" dirty="0"/>
              <a:t>Meets Standard</a:t>
            </a:r>
          </a:p>
          <a:p>
            <a:r>
              <a:rPr lang="en-US" sz="1000" i="1" dirty="0">
                <a:solidFill>
                  <a:srgbClr val="FF0000"/>
                </a:solidFill>
              </a:rPr>
              <a:t>State the minimum requirements that students must achieve on the assessments in order to achieve the outcome.</a:t>
            </a:r>
          </a:p>
          <a:p>
            <a:endParaRPr lang="en-US" sz="1000" dirty="0">
              <a:solidFill>
                <a:srgbClr val="FF0000"/>
              </a:solidFill>
            </a:endParaRPr>
          </a:p>
          <a:p>
            <a:pPr marL="171450" indent="-171450">
              <a:buFont typeface="Arial" panose="020B0604020202020204" pitchFamily="34" charset="0"/>
              <a:buChar char="•"/>
            </a:pPr>
            <a:r>
              <a:rPr lang="en-US" sz="1000" dirty="0"/>
              <a:t>Rubric score of 70% +</a:t>
            </a:r>
          </a:p>
          <a:p>
            <a:endParaRPr lang="en-US" sz="1000" dirty="0">
              <a:solidFill>
                <a:srgbClr val="FF0000"/>
              </a:solidFill>
            </a:endParaRPr>
          </a:p>
          <a:p>
            <a:r>
              <a:rPr lang="en-US" sz="1000" b="1" dirty="0"/>
              <a:t>Exceeds Standard</a:t>
            </a:r>
          </a:p>
          <a:p>
            <a:r>
              <a:rPr lang="en-US" sz="1000" i="1" dirty="0">
                <a:solidFill>
                  <a:srgbClr val="FF0000"/>
                </a:solidFill>
              </a:rPr>
              <a:t>State the minimum requirements that students must achieve on the assessments in order to exceed the outcome.</a:t>
            </a:r>
          </a:p>
          <a:p>
            <a:endParaRPr lang="en-US" sz="1000" dirty="0">
              <a:solidFill>
                <a:srgbClr val="FF0000"/>
              </a:solidFill>
            </a:endParaRPr>
          </a:p>
          <a:p>
            <a:pPr marL="171450" indent="-171450">
              <a:buFont typeface="Arial" panose="020B0604020202020204" pitchFamily="34" charset="0"/>
              <a:buChar char="•"/>
            </a:pPr>
            <a:r>
              <a:rPr lang="en-US" sz="1000" dirty="0"/>
              <a:t>Rubric Score of 85% +</a:t>
            </a:r>
          </a:p>
        </p:txBody>
      </p:sp>
      <p:sp>
        <p:nvSpPr>
          <p:cNvPr id="10" name="Rectangle 9"/>
          <p:cNvSpPr/>
          <p:nvPr/>
        </p:nvSpPr>
        <p:spPr>
          <a:xfrm>
            <a:off x="5129011" y="1513353"/>
            <a:ext cx="1595664" cy="553998"/>
          </a:xfrm>
          <a:prstGeom prst="rect">
            <a:avLst/>
          </a:prstGeom>
        </p:spPr>
        <p:txBody>
          <a:bodyPr wrap="square">
            <a:spAutoFit/>
          </a:bodyPr>
          <a:lstStyle/>
          <a:p>
            <a:r>
              <a:rPr lang="en-US" sz="1000" i="1" dirty="0">
                <a:solidFill>
                  <a:srgbClr val="FF0000"/>
                </a:solidFill>
              </a:rPr>
              <a:t>In this column, list the assessments that are use to measure the SSLOS. </a:t>
            </a:r>
          </a:p>
        </p:txBody>
      </p:sp>
    </p:spTree>
    <p:extLst>
      <p:ext uri="{BB962C8B-B14F-4D97-AF65-F5344CB8AC3E}">
        <p14:creationId xmlns:p14="http://schemas.microsoft.com/office/powerpoint/2010/main" val="8661246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7568</TotalTime>
  <Words>641</Words>
  <Application>Microsoft Office PowerPoint</Application>
  <PresentationFormat>On-screen Show (4:3)</PresentationFormat>
  <Paragraphs>115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Wingdings</vt:lpstr>
      <vt:lpstr>Office Theme</vt:lpstr>
      <vt:lpstr>Steps on Using Template  (example on next slide) </vt:lpstr>
      <vt:lpstr>PowerPoint Presentation</vt:lpstr>
    </vt:vector>
  </TitlesOfParts>
  <Company>Alamo Colleges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 Antonio  College</dc:creator>
  <cp:lastModifiedBy>Ong, Rosalind K.</cp:lastModifiedBy>
  <cp:revision>44</cp:revision>
  <cp:lastPrinted>2017-09-19T21:01:51Z</cp:lastPrinted>
  <dcterms:created xsi:type="dcterms:W3CDTF">2017-09-18T17:29:38Z</dcterms:created>
  <dcterms:modified xsi:type="dcterms:W3CDTF">2022-08-30T21:10:59Z</dcterms:modified>
</cp:coreProperties>
</file>