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4"/>
  </p:sldMasterIdLst>
  <p:notesMasterIdLst>
    <p:notesMasterId r:id="rId135"/>
  </p:notesMasterIdLst>
  <p:handoutMasterIdLst>
    <p:handoutMasterId r:id="rId136"/>
  </p:handoutMasterIdLst>
  <p:sldIdLst>
    <p:sldId id="262" r:id="rId5"/>
    <p:sldId id="293" r:id="rId6"/>
    <p:sldId id="411" r:id="rId7"/>
    <p:sldId id="393" r:id="rId8"/>
    <p:sldId id="455" r:id="rId9"/>
    <p:sldId id="394" r:id="rId10"/>
    <p:sldId id="463" r:id="rId11"/>
    <p:sldId id="395" r:id="rId12"/>
    <p:sldId id="465" r:id="rId13"/>
    <p:sldId id="544" r:id="rId14"/>
    <p:sldId id="540" r:id="rId15"/>
    <p:sldId id="473" r:id="rId16"/>
    <p:sldId id="361" r:id="rId17"/>
    <p:sldId id="555" r:id="rId18"/>
    <p:sldId id="556" r:id="rId19"/>
    <p:sldId id="557" r:id="rId20"/>
    <p:sldId id="558" r:id="rId21"/>
    <p:sldId id="559" r:id="rId22"/>
    <p:sldId id="362" r:id="rId23"/>
    <p:sldId id="365" r:id="rId24"/>
    <p:sldId id="524" r:id="rId25"/>
    <p:sldId id="368" r:id="rId26"/>
    <p:sldId id="551" r:id="rId27"/>
    <p:sldId id="522" r:id="rId28"/>
    <p:sldId id="565" r:id="rId29"/>
    <p:sldId id="566" r:id="rId30"/>
    <p:sldId id="567" r:id="rId31"/>
    <p:sldId id="476" r:id="rId32"/>
    <p:sldId id="501" r:id="rId33"/>
    <p:sldId id="502" r:id="rId34"/>
    <p:sldId id="503" r:id="rId35"/>
    <p:sldId id="475" r:id="rId36"/>
    <p:sldId id="494" r:id="rId37"/>
    <p:sldId id="495" r:id="rId38"/>
    <p:sldId id="311" r:id="rId39"/>
    <p:sldId id="497" r:id="rId40"/>
    <p:sldId id="319" r:id="rId41"/>
    <p:sldId id="466" r:id="rId42"/>
    <p:sldId id="543" r:id="rId43"/>
    <p:sldId id="539" r:id="rId44"/>
    <p:sldId id="474" r:id="rId45"/>
    <p:sldId id="419" r:id="rId46"/>
    <p:sldId id="421" r:id="rId47"/>
    <p:sldId id="527" r:id="rId48"/>
    <p:sldId id="541" r:id="rId49"/>
    <p:sldId id="525" r:id="rId50"/>
    <p:sldId id="542" r:id="rId51"/>
    <p:sldId id="422" r:id="rId52"/>
    <p:sldId id="430" r:id="rId53"/>
    <p:sldId id="510" r:id="rId54"/>
    <p:sldId id="512" r:id="rId55"/>
    <p:sldId id="513" r:id="rId56"/>
    <p:sldId id="514" r:id="rId57"/>
    <p:sldId id="515" r:id="rId58"/>
    <p:sldId id="516" r:id="rId59"/>
    <p:sldId id="464" r:id="rId60"/>
    <p:sldId id="530" r:id="rId61"/>
    <p:sldId id="531" r:id="rId62"/>
    <p:sldId id="320" r:id="rId63"/>
    <p:sldId id="352" r:id="rId64"/>
    <p:sldId id="554" r:id="rId65"/>
    <p:sldId id="353" r:id="rId66"/>
    <p:sldId id="562" r:id="rId67"/>
    <p:sldId id="369" r:id="rId68"/>
    <p:sldId id="561" r:id="rId69"/>
    <p:sldId id="560" r:id="rId70"/>
    <p:sldId id="356" r:id="rId71"/>
    <p:sldId id="327" r:id="rId72"/>
    <p:sldId id="314" r:id="rId73"/>
    <p:sldId id="308" r:id="rId74"/>
    <p:sldId id="330" r:id="rId75"/>
    <p:sldId id="312" r:id="rId76"/>
    <p:sldId id="318" r:id="rId77"/>
    <p:sldId id="484" r:id="rId78"/>
    <p:sldId id="467" r:id="rId79"/>
    <p:sldId id="532" r:id="rId80"/>
    <p:sldId id="533" r:id="rId81"/>
    <p:sldId id="480" r:id="rId82"/>
    <p:sldId id="396" r:id="rId83"/>
    <p:sldId id="426" r:id="rId84"/>
    <p:sldId id="535" r:id="rId85"/>
    <p:sldId id="507" r:id="rId86"/>
    <p:sldId id="508" r:id="rId87"/>
    <p:sldId id="424" r:id="rId88"/>
    <p:sldId id="428" r:id="rId89"/>
    <p:sldId id="425" r:id="rId90"/>
    <p:sldId id="429" r:id="rId91"/>
    <p:sldId id="468" r:id="rId92"/>
    <p:sldId id="528" r:id="rId93"/>
    <p:sldId id="529" r:id="rId94"/>
    <p:sldId id="481" r:id="rId95"/>
    <p:sldId id="417" r:id="rId96"/>
    <p:sldId id="418" r:id="rId97"/>
    <p:sldId id="469" r:id="rId98"/>
    <p:sldId id="482" r:id="rId99"/>
    <p:sldId id="433" r:id="rId100"/>
    <p:sldId id="434" r:id="rId101"/>
    <p:sldId id="435" r:id="rId102"/>
    <p:sldId id="436" r:id="rId103"/>
    <p:sldId id="437" r:id="rId104"/>
    <p:sldId id="438" r:id="rId105"/>
    <p:sldId id="439" r:id="rId106"/>
    <p:sldId id="357" r:id="rId107"/>
    <p:sldId id="545" r:id="rId108"/>
    <p:sldId id="358" r:id="rId109"/>
    <p:sldId id="549" r:id="rId110"/>
    <p:sldId id="547" r:id="rId111"/>
    <p:sldId id="546" r:id="rId112"/>
    <p:sldId id="459" r:id="rId113"/>
    <p:sldId id="298" r:id="rId114"/>
    <p:sldId id="299" r:id="rId115"/>
    <p:sldId id="300" r:id="rId116"/>
    <p:sldId id="301" r:id="rId117"/>
    <p:sldId id="302" r:id="rId118"/>
    <p:sldId id="303" r:id="rId119"/>
    <p:sldId id="304" r:id="rId120"/>
    <p:sldId id="306" r:id="rId121"/>
    <p:sldId id="307" r:id="rId122"/>
    <p:sldId id="281" r:id="rId123"/>
    <p:sldId id="456" r:id="rId124"/>
    <p:sldId id="458" r:id="rId125"/>
    <p:sldId id="568" r:id="rId126"/>
    <p:sldId id="569" r:id="rId127"/>
    <p:sldId id="570" r:id="rId128"/>
    <p:sldId id="571" r:id="rId129"/>
    <p:sldId id="461" r:id="rId130"/>
    <p:sldId id="462" r:id="rId131"/>
    <p:sldId id="483" r:id="rId132"/>
    <p:sldId id="295" r:id="rId133"/>
    <p:sldId id="294" r:id="rId134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4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 De Haro" initials="PDH" lastIdx="1" clrIdx="0">
    <p:extLst>
      <p:ext uri="{19B8F6BF-5375-455C-9EA6-DF929625EA0E}">
        <p15:presenceInfo xmlns:p15="http://schemas.microsoft.com/office/powerpoint/2012/main" userId="S::pdh@MOCASystemsInc.onmicrosoft.com::d7eeaa8e-7981-41a9-853c-5e596ba160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1555"/>
    <a:srgbClr val="7F7F7F"/>
    <a:srgbClr val="448DC4"/>
    <a:srgbClr val="548235"/>
    <a:srgbClr val="333F50"/>
    <a:srgbClr val="C55A11"/>
    <a:srgbClr val="2F5597"/>
    <a:srgbClr val="C4CBB2"/>
    <a:srgbClr val="74947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0DD56-3763-4F8F-B4A8-C93E9B99A9B3}" v="11" dt="2020-06-22T18:39:13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2" autoAdjust="0"/>
    <p:restoredTop sz="79438" autoAdjust="0"/>
  </p:normalViewPr>
  <p:slideViewPr>
    <p:cSldViewPr>
      <p:cViewPr varScale="1">
        <p:scale>
          <a:sx n="108" d="100"/>
          <a:sy n="108" d="100"/>
        </p:scale>
        <p:origin x="232" y="624"/>
      </p:cViewPr>
      <p:guideLst>
        <p:guide orient="horz" pos="2976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presProps" Target="presProp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viewProps" Target="view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De Haro" userId="d7eeaa8e-7981-41a9-853c-5e596ba16029" providerId="ADAL" clId="{1220DD56-3763-4F8F-B4A8-C93E9B99A9B3}"/>
    <pc:docChg chg="undo custSel addSld delSld modSld">
      <pc:chgData name="Patricia De Haro" userId="d7eeaa8e-7981-41a9-853c-5e596ba16029" providerId="ADAL" clId="{1220DD56-3763-4F8F-B4A8-C93E9B99A9B3}" dt="2020-06-22T18:39:19.169" v="85" actId="1076"/>
      <pc:docMkLst>
        <pc:docMk/>
      </pc:docMkLst>
      <pc:sldChg chg="addSp delSp modSp mod">
        <pc:chgData name="Patricia De Haro" userId="d7eeaa8e-7981-41a9-853c-5e596ba16029" providerId="ADAL" clId="{1220DD56-3763-4F8F-B4A8-C93E9B99A9B3}" dt="2020-06-22T18:39:19.169" v="85" actId="1076"/>
        <pc:sldMkLst>
          <pc:docMk/>
          <pc:sldMk cId="800589979" sldId="568"/>
        </pc:sldMkLst>
        <pc:picChg chg="mod">
          <ac:chgData name="Patricia De Haro" userId="d7eeaa8e-7981-41a9-853c-5e596ba16029" providerId="ADAL" clId="{1220DD56-3763-4F8F-B4A8-C93E9B99A9B3}" dt="2020-06-22T18:39:19.169" v="85" actId="1076"/>
          <ac:picMkLst>
            <pc:docMk/>
            <pc:sldMk cId="800589979" sldId="568"/>
            <ac:picMk id="6" creationId="{67C7F1C8-7AC0-4798-9D37-E593EA1033D6}"/>
          </ac:picMkLst>
        </pc:picChg>
        <pc:picChg chg="add del mod">
          <ac:chgData name="Patricia De Haro" userId="d7eeaa8e-7981-41a9-853c-5e596ba16029" providerId="ADAL" clId="{1220DD56-3763-4F8F-B4A8-C93E9B99A9B3}" dt="2020-06-22T18:38:50.396" v="81" actId="21"/>
          <ac:picMkLst>
            <pc:docMk/>
            <pc:sldMk cId="800589979" sldId="568"/>
            <ac:picMk id="9" creationId="{5032DC89-AA0E-462D-8F20-665E1F5E21A0}"/>
          </ac:picMkLst>
        </pc:picChg>
        <pc:picChg chg="add mod">
          <ac:chgData name="Patricia De Haro" userId="d7eeaa8e-7981-41a9-853c-5e596ba16029" providerId="ADAL" clId="{1220DD56-3763-4F8F-B4A8-C93E9B99A9B3}" dt="2020-06-22T18:39:13.157" v="84"/>
          <ac:picMkLst>
            <pc:docMk/>
            <pc:sldMk cId="800589979" sldId="568"/>
            <ac:picMk id="10" creationId="{BDB08487-BDFF-4EB4-8608-361D7FE48C6D}"/>
          </ac:picMkLst>
        </pc:picChg>
      </pc:sldChg>
      <pc:sldChg chg="addSp delSp modSp mod">
        <pc:chgData name="Patricia De Haro" userId="d7eeaa8e-7981-41a9-853c-5e596ba16029" providerId="ADAL" clId="{1220DD56-3763-4F8F-B4A8-C93E9B99A9B3}" dt="2020-06-22T18:38:55.349" v="83"/>
        <pc:sldMkLst>
          <pc:docMk/>
          <pc:sldMk cId="1248832682" sldId="570"/>
        </pc:sldMkLst>
        <pc:picChg chg="add mod modCrop">
          <ac:chgData name="Patricia De Haro" userId="d7eeaa8e-7981-41a9-853c-5e596ba16029" providerId="ADAL" clId="{1220DD56-3763-4F8F-B4A8-C93E9B99A9B3}" dt="2020-06-22T18:38:53.985" v="82" actId="1076"/>
          <ac:picMkLst>
            <pc:docMk/>
            <pc:sldMk cId="1248832682" sldId="570"/>
            <ac:picMk id="3" creationId="{040E0400-EDFA-4275-8AC6-C297DDD4EB4D}"/>
          </ac:picMkLst>
        </pc:picChg>
        <pc:picChg chg="del">
          <ac:chgData name="Patricia De Haro" userId="d7eeaa8e-7981-41a9-853c-5e596ba16029" providerId="ADAL" clId="{1220DD56-3763-4F8F-B4A8-C93E9B99A9B3}" dt="2020-06-22T18:22:02.785" v="0" actId="478"/>
          <ac:picMkLst>
            <pc:docMk/>
            <pc:sldMk cId="1248832682" sldId="570"/>
            <ac:picMk id="6" creationId="{67C7F1C8-7AC0-4798-9D37-E593EA1033D6}"/>
          </ac:picMkLst>
        </pc:picChg>
        <pc:picChg chg="add mod">
          <ac:chgData name="Patricia De Haro" userId="d7eeaa8e-7981-41a9-853c-5e596ba16029" providerId="ADAL" clId="{1220DD56-3763-4F8F-B4A8-C93E9B99A9B3}" dt="2020-06-22T18:38:55.349" v="83"/>
          <ac:picMkLst>
            <pc:docMk/>
            <pc:sldMk cId="1248832682" sldId="570"/>
            <ac:picMk id="7" creationId="{A241CD0E-062D-4E94-AD43-E4ADD3EC3FDF}"/>
          </ac:picMkLst>
        </pc:picChg>
      </pc:sldChg>
      <pc:sldChg chg="addSp delSp modSp mod">
        <pc:chgData name="Patricia De Haro" userId="d7eeaa8e-7981-41a9-853c-5e596ba16029" providerId="ADAL" clId="{1220DD56-3763-4F8F-B4A8-C93E9B99A9B3}" dt="2020-06-22T18:37:56.057" v="76" actId="1037"/>
        <pc:sldMkLst>
          <pc:docMk/>
          <pc:sldMk cId="2919133764" sldId="571"/>
        </pc:sldMkLst>
        <pc:picChg chg="del">
          <ac:chgData name="Patricia De Haro" userId="d7eeaa8e-7981-41a9-853c-5e596ba16029" providerId="ADAL" clId="{1220DD56-3763-4F8F-B4A8-C93E9B99A9B3}" dt="2020-06-22T18:23:27.685" v="24" actId="478"/>
          <ac:picMkLst>
            <pc:docMk/>
            <pc:sldMk cId="2919133764" sldId="571"/>
            <ac:picMk id="3" creationId="{D3EB75D2-9DC1-4B63-9C7E-142B3C96996F}"/>
          </ac:picMkLst>
        </pc:picChg>
        <pc:picChg chg="add del mod modCrop">
          <ac:chgData name="Patricia De Haro" userId="d7eeaa8e-7981-41a9-853c-5e596ba16029" providerId="ADAL" clId="{1220DD56-3763-4F8F-B4A8-C93E9B99A9B3}" dt="2020-06-22T18:36:27.464" v="31" actId="478"/>
          <ac:picMkLst>
            <pc:docMk/>
            <pc:sldMk cId="2919133764" sldId="571"/>
            <ac:picMk id="4" creationId="{8ED822D9-2796-4466-952B-851FBD58300C}"/>
          </ac:picMkLst>
        </pc:picChg>
        <pc:picChg chg="add del mod">
          <ac:chgData name="Patricia De Haro" userId="d7eeaa8e-7981-41a9-853c-5e596ba16029" providerId="ADAL" clId="{1220DD56-3763-4F8F-B4A8-C93E9B99A9B3}" dt="2020-06-22T18:36:39.579" v="36" actId="478"/>
          <ac:picMkLst>
            <pc:docMk/>
            <pc:sldMk cId="2919133764" sldId="571"/>
            <ac:picMk id="7" creationId="{1D2F010A-5182-4424-9E01-90E72405D489}"/>
          </ac:picMkLst>
        </pc:picChg>
        <pc:picChg chg="add mod modCrop">
          <ac:chgData name="Patricia De Haro" userId="d7eeaa8e-7981-41a9-853c-5e596ba16029" providerId="ADAL" clId="{1220DD56-3763-4F8F-B4A8-C93E9B99A9B3}" dt="2020-06-22T18:37:56.057" v="76" actId="1037"/>
          <ac:picMkLst>
            <pc:docMk/>
            <pc:sldMk cId="2919133764" sldId="571"/>
            <ac:picMk id="10" creationId="{6DE25019-CC77-4B22-BC42-DC4D65F05545}"/>
          </ac:picMkLst>
        </pc:picChg>
      </pc:sldChg>
      <pc:sldChg chg="new del">
        <pc:chgData name="Patricia De Haro" userId="d7eeaa8e-7981-41a9-853c-5e596ba16029" providerId="ADAL" clId="{1220DD56-3763-4F8F-B4A8-C93E9B99A9B3}" dt="2020-06-22T18:35:08.738" v="26" actId="680"/>
        <pc:sldMkLst>
          <pc:docMk/>
          <pc:sldMk cId="3345401178" sldId="57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5CA37D-6A5E-42EA-AE74-8045FCE31BC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53A81492-6C53-4A14-AFD0-E3978036F169}">
      <dgm:prSet phldrT="[Text]" custT="1"/>
      <dgm:spPr>
        <a:solidFill>
          <a:srgbClr val="2F5597"/>
        </a:solidFill>
      </dgm:spPr>
      <dgm:t>
        <a:bodyPr/>
        <a:lstStyle/>
        <a:p>
          <a:pPr>
            <a:spcAft>
              <a:spcPts val="2400"/>
            </a:spcAft>
          </a:pPr>
          <a:endParaRPr lang="en-US" sz="1600" b="1" dirty="0"/>
        </a:p>
        <a:p>
          <a:pPr>
            <a:spcAft>
              <a:spcPts val="2400"/>
            </a:spcAft>
          </a:pPr>
          <a:endParaRPr lang="en-US" sz="1600" b="1" dirty="0"/>
        </a:p>
      </dgm:t>
    </dgm:pt>
    <dgm:pt modelId="{D2AA3BDE-1E73-41B7-9798-809965E2A896}" type="parTrans" cxnId="{D91F9730-CEC7-44EA-AF8A-7A9A28EC2797}">
      <dgm:prSet/>
      <dgm:spPr/>
      <dgm:t>
        <a:bodyPr/>
        <a:lstStyle/>
        <a:p>
          <a:endParaRPr lang="en-US"/>
        </a:p>
      </dgm:t>
    </dgm:pt>
    <dgm:pt modelId="{064105BA-DF09-4DE7-93F5-0035E43D4B3A}" type="sibTrans" cxnId="{D91F9730-CEC7-44EA-AF8A-7A9A28EC2797}">
      <dgm:prSet/>
      <dgm:spPr/>
      <dgm:t>
        <a:bodyPr/>
        <a:lstStyle/>
        <a:p>
          <a:endParaRPr lang="en-US"/>
        </a:p>
      </dgm:t>
    </dgm:pt>
    <dgm:pt modelId="{DF32BC0F-45AF-42C6-BF1B-ADA30675311F}">
      <dgm:prSet phldrT="[Text]" custT="1"/>
      <dgm:spPr>
        <a:solidFill>
          <a:srgbClr val="333F50"/>
        </a:solidFill>
      </dgm:spPr>
      <dgm:t>
        <a:bodyPr/>
        <a:lstStyle/>
        <a:p>
          <a:pPr>
            <a:spcAft>
              <a:spcPts val="1200"/>
            </a:spcAft>
          </a:pPr>
          <a:endParaRPr lang="en-US" sz="1600" b="1" dirty="0">
            <a:latin typeface="+mn-lt"/>
          </a:endParaRPr>
        </a:p>
        <a:p>
          <a:pPr>
            <a:spcAft>
              <a:spcPts val="1200"/>
            </a:spcAft>
          </a:pPr>
          <a:endParaRPr lang="en-US" sz="1600" b="1" dirty="0">
            <a:latin typeface="+mn-lt"/>
          </a:endParaRPr>
        </a:p>
        <a:p>
          <a:pPr>
            <a:spcAft>
              <a:spcPts val="1200"/>
            </a:spcAft>
          </a:pPr>
          <a:endParaRPr lang="en-US" sz="1600" b="1" dirty="0">
            <a:latin typeface="+mn-lt"/>
          </a:endParaRPr>
        </a:p>
      </dgm:t>
    </dgm:pt>
    <dgm:pt modelId="{9852103F-AF68-4285-A740-A10286016E9D}" type="parTrans" cxnId="{022F20F3-E60A-416B-9E65-DEDAED490084}">
      <dgm:prSet/>
      <dgm:spPr/>
      <dgm:t>
        <a:bodyPr/>
        <a:lstStyle/>
        <a:p>
          <a:endParaRPr lang="en-US"/>
        </a:p>
      </dgm:t>
    </dgm:pt>
    <dgm:pt modelId="{C1E4AA30-7664-4868-81AD-97273EFFB892}" type="sibTrans" cxnId="{022F20F3-E60A-416B-9E65-DEDAED490084}">
      <dgm:prSet/>
      <dgm:spPr/>
      <dgm:t>
        <a:bodyPr/>
        <a:lstStyle/>
        <a:p>
          <a:endParaRPr lang="en-US"/>
        </a:p>
      </dgm:t>
    </dgm:pt>
    <dgm:pt modelId="{D5F8D3A8-CDB8-45E7-8B59-EEAD33733602}">
      <dgm:prSet phldrT="[Text]" custT="1"/>
      <dgm:spPr>
        <a:solidFill>
          <a:srgbClr val="548235"/>
        </a:solidFill>
      </dgm:spPr>
      <dgm:t>
        <a:bodyPr/>
        <a:lstStyle/>
        <a:p>
          <a:pPr>
            <a:spcAft>
              <a:spcPts val="2800"/>
            </a:spcAft>
          </a:pPr>
          <a:endParaRPr lang="en-US" sz="1600" b="1" dirty="0">
            <a:latin typeface="+mn-lt"/>
          </a:endParaRPr>
        </a:p>
        <a:p>
          <a:pPr>
            <a:spcAft>
              <a:spcPts val="2800"/>
            </a:spcAft>
          </a:pPr>
          <a:endParaRPr lang="en-US" sz="1600" b="1" dirty="0">
            <a:latin typeface="+mn-lt"/>
          </a:endParaRPr>
        </a:p>
      </dgm:t>
    </dgm:pt>
    <dgm:pt modelId="{0BEF0BE6-A08C-42B8-81B3-372E94732C21}" type="parTrans" cxnId="{CE257601-67AE-4D2D-8A1E-E93D9AB9F788}">
      <dgm:prSet/>
      <dgm:spPr/>
      <dgm:t>
        <a:bodyPr/>
        <a:lstStyle/>
        <a:p>
          <a:endParaRPr lang="en-US"/>
        </a:p>
      </dgm:t>
    </dgm:pt>
    <dgm:pt modelId="{D3A74A95-F8A2-4713-9366-2B90F237A46D}" type="sibTrans" cxnId="{CE257601-67AE-4D2D-8A1E-E93D9AB9F788}">
      <dgm:prSet/>
      <dgm:spPr/>
      <dgm:t>
        <a:bodyPr/>
        <a:lstStyle/>
        <a:p>
          <a:endParaRPr lang="en-US"/>
        </a:p>
      </dgm:t>
    </dgm:pt>
    <dgm:pt modelId="{0D366FF3-E907-439E-BCBE-D8AD0DF711CA}">
      <dgm:prSet phldrT="[Text]" custT="1"/>
      <dgm:spPr>
        <a:solidFill>
          <a:srgbClr val="448DC4"/>
        </a:solidFill>
      </dgm:spPr>
      <dgm:t>
        <a:bodyPr/>
        <a:lstStyle/>
        <a:p>
          <a:pPr>
            <a:spcBef>
              <a:spcPts val="600"/>
            </a:spcBef>
            <a:spcAft>
              <a:spcPts val="1200"/>
            </a:spcAft>
          </a:pPr>
          <a:endParaRPr lang="en-US" sz="1600" b="1" dirty="0">
            <a:latin typeface="+mn-lt"/>
          </a:endParaRPr>
        </a:p>
        <a:p>
          <a:pPr>
            <a:spcBef>
              <a:spcPts val="600"/>
            </a:spcBef>
            <a:spcAft>
              <a:spcPts val="1200"/>
            </a:spcAft>
          </a:pPr>
          <a:endParaRPr lang="en-US" sz="1600" b="1" dirty="0">
            <a:latin typeface="+mn-lt"/>
          </a:endParaRPr>
        </a:p>
        <a:p>
          <a:pPr>
            <a:spcBef>
              <a:spcPts val="600"/>
            </a:spcBef>
            <a:spcAft>
              <a:spcPts val="1200"/>
            </a:spcAft>
          </a:pPr>
          <a:endParaRPr lang="en-US" sz="1600" b="1" dirty="0">
            <a:latin typeface="+mn-lt"/>
          </a:endParaRPr>
        </a:p>
      </dgm:t>
    </dgm:pt>
    <dgm:pt modelId="{BE08683A-51DC-4616-B3F5-4D728FA47ABF}" type="parTrans" cxnId="{AB5EBCA0-AC35-4C48-AE1D-C476427E4177}">
      <dgm:prSet/>
      <dgm:spPr/>
      <dgm:t>
        <a:bodyPr/>
        <a:lstStyle/>
        <a:p>
          <a:endParaRPr lang="en-US"/>
        </a:p>
      </dgm:t>
    </dgm:pt>
    <dgm:pt modelId="{9FE7357A-4AD8-4E26-8AD2-A1E143329F0E}" type="sibTrans" cxnId="{AB5EBCA0-AC35-4C48-AE1D-C476427E4177}">
      <dgm:prSet/>
      <dgm:spPr/>
      <dgm:t>
        <a:bodyPr/>
        <a:lstStyle/>
        <a:p>
          <a:endParaRPr lang="en-US"/>
        </a:p>
      </dgm:t>
    </dgm:pt>
    <dgm:pt modelId="{66427605-962E-4299-B791-37C10445909D}">
      <dgm:prSet phldrT="[Text]" custT="1"/>
      <dgm:spPr>
        <a:solidFill>
          <a:srgbClr val="851555"/>
        </a:solidFill>
      </dgm:spPr>
      <dgm:t>
        <a:bodyPr/>
        <a:lstStyle/>
        <a:p>
          <a:pPr algn="l">
            <a:lnSpc>
              <a:spcPct val="90000"/>
            </a:lnSpc>
            <a:spcBef>
              <a:spcPct val="0"/>
            </a:spcBef>
            <a:spcAft>
              <a:spcPts val="1800"/>
            </a:spcAft>
          </a:pPr>
          <a:endParaRPr lang="en-US" sz="1600" b="1" dirty="0"/>
        </a:p>
        <a:p>
          <a:pPr algn="l">
            <a:lnSpc>
              <a:spcPct val="90000"/>
            </a:lnSpc>
            <a:spcBef>
              <a:spcPct val="0"/>
            </a:spcBef>
            <a:spcAft>
              <a:spcPts val="1800"/>
            </a:spcAft>
          </a:pPr>
          <a:endParaRPr lang="en-US" sz="1600" b="1" dirty="0"/>
        </a:p>
        <a:p>
          <a:pPr algn="l">
            <a:lnSpc>
              <a:spcPct val="90000"/>
            </a:lnSpc>
            <a:spcBef>
              <a:spcPct val="0"/>
            </a:spcBef>
            <a:spcAft>
              <a:spcPts val="1800"/>
            </a:spcAft>
          </a:pPr>
          <a:endParaRPr lang="en-US" sz="1600" b="1" dirty="0"/>
        </a:p>
      </dgm:t>
    </dgm:pt>
    <dgm:pt modelId="{1F82C2AD-1747-4366-B1E9-12C55A234013}" type="parTrans" cxnId="{4922FF35-6309-4283-9DA3-260CAC79146F}">
      <dgm:prSet/>
      <dgm:spPr/>
      <dgm:t>
        <a:bodyPr/>
        <a:lstStyle/>
        <a:p>
          <a:endParaRPr lang="en-US"/>
        </a:p>
      </dgm:t>
    </dgm:pt>
    <dgm:pt modelId="{3A41FFA8-5355-45E1-ABB0-2BEA0D2077E2}" type="sibTrans" cxnId="{4922FF35-6309-4283-9DA3-260CAC79146F}">
      <dgm:prSet/>
      <dgm:spPr/>
      <dgm:t>
        <a:bodyPr/>
        <a:lstStyle/>
        <a:p>
          <a:endParaRPr lang="en-US"/>
        </a:p>
      </dgm:t>
    </dgm:pt>
    <dgm:pt modelId="{7D9AA30C-38B1-438E-9943-533B3CDD6B0B}">
      <dgm:prSet phldrT="[Text]" custT="1"/>
      <dgm:spPr>
        <a:solidFill>
          <a:srgbClr val="C55A11"/>
        </a:solidFill>
      </dgm:spPr>
      <dgm:t>
        <a:bodyPr/>
        <a:lstStyle/>
        <a:p>
          <a:pPr>
            <a:spcAft>
              <a:spcPts val="3000"/>
            </a:spcAft>
          </a:pPr>
          <a:endParaRPr lang="en-US" sz="1600" b="1" dirty="0">
            <a:latin typeface="+mn-lt"/>
          </a:endParaRPr>
        </a:p>
      </dgm:t>
    </dgm:pt>
    <dgm:pt modelId="{06A4DEC9-C6B6-45D7-9ED3-43DC2E0F936D}" type="sibTrans" cxnId="{92F03B77-5499-445C-A0E6-E1E567E6A8DD}">
      <dgm:prSet/>
      <dgm:spPr/>
      <dgm:t>
        <a:bodyPr/>
        <a:lstStyle/>
        <a:p>
          <a:endParaRPr lang="en-US"/>
        </a:p>
      </dgm:t>
    </dgm:pt>
    <dgm:pt modelId="{829D806D-C0B1-4A4C-9E0F-1E138D0350B0}" type="parTrans" cxnId="{92F03B77-5499-445C-A0E6-E1E567E6A8DD}">
      <dgm:prSet/>
      <dgm:spPr/>
      <dgm:t>
        <a:bodyPr/>
        <a:lstStyle/>
        <a:p>
          <a:endParaRPr lang="en-US"/>
        </a:p>
      </dgm:t>
    </dgm:pt>
    <dgm:pt modelId="{2DCCAB71-E0BF-45BE-A75E-C22D7B58121D}">
      <dgm:prSet phldrT="[Text]" custT="1"/>
      <dgm:spPr>
        <a:solidFill>
          <a:srgbClr val="7F7F7F"/>
        </a:solidFill>
      </dgm:spPr>
      <dgm:t>
        <a:bodyPr/>
        <a:lstStyle/>
        <a:p>
          <a:endParaRPr lang="en-US" sz="1600" b="1" dirty="0"/>
        </a:p>
        <a:p>
          <a:endParaRPr lang="en-US" sz="1600" b="1" dirty="0"/>
        </a:p>
        <a:p>
          <a:endParaRPr lang="en-US" sz="1600" b="1" dirty="0"/>
        </a:p>
        <a:p>
          <a:endParaRPr lang="en-US" sz="1600" b="1" dirty="0"/>
        </a:p>
      </dgm:t>
    </dgm:pt>
    <dgm:pt modelId="{5AFC0160-766E-47D4-AAAB-C480F85D2172}" type="sibTrans" cxnId="{4FE364FF-1745-47CF-B2B4-AE4F11E7BF41}">
      <dgm:prSet/>
      <dgm:spPr/>
      <dgm:t>
        <a:bodyPr/>
        <a:lstStyle/>
        <a:p>
          <a:endParaRPr lang="en-US"/>
        </a:p>
      </dgm:t>
    </dgm:pt>
    <dgm:pt modelId="{825C24AA-7E6E-458B-A6DC-B4A94EA8BD67}" type="parTrans" cxnId="{4FE364FF-1745-47CF-B2B4-AE4F11E7BF41}">
      <dgm:prSet/>
      <dgm:spPr/>
      <dgm:t>
        <a:bodyPr/>
        <a:lstStyle/>
        <a:p>
          <a:endParaRPr lang="en-US"/>
        </a:p>
      </dgm:t>
    </dgm:pt>
    <dgm:pt modelId="{4F36D50D-5839-4C3C-ACF5-8C2EAFDF5ABB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0"/>
            </a:spcAft>
          </a:pPr>
          <a:endParaRPr lang="en-US" sz="1600" b="1" dirty="0"/>
        </a:p>
      </dgm:t>
    </dgm:pt>
    <dgm:pt modelId="{14BEB55D-B648-425B-8A1F-D2B7D4B090EC}" type="sibTrans" cxnId="{CF292B45-CD29-4DEF-A2D7-CB44ECF7D715}">
      <dgm:prSet/>
      <dgm:spPr/>
      <dgm:t>
        <a:bodyPr/>
        <a:lstStyle/>
        <a:p>
          <a:endParaRPr lang="en-US"/>
        </a:p>
      </dgm:t>
    </dgm:pt>
    <dgm:pt modelId="{CA95CC6A-3F30-41AB-A84B-9A6B37E500CD}" type="parTrans" cxnId="{CF292B45-CD29-4DEF-A2D7-CB44ECF7D715}">
      <dgm:prSet/>
      <dgm:spPr/>
      <dgm:t>
        <a:bodyPr/>
        <a:lstStyle/>
        <a:p>
          <a:endParaRPr lang="en-US"/>
        </a:p>
      </dgm:t>
    </dgm:pt>
    <dgm:pt modelId="{07A43043-6C8C-49A7-8FEC-DD108457FA77}" type="pres">
      <dgm:prSet presAssocID="{0C5CA37D-6A5E-42EA-AE74-8045FCE31BC0}" presName="Name0" presStyleCnt="0">
        <dgm:presLayoutVars>
          <dgm:dir/>
          <dgm:resizeHandles val="exact"/>
        </dgm:presLayoutVars>
      </dgm:prSet>
      <dgm:spPr/>
    </dgm:pt>
    <dgm:pt modelId="{7D0810DA-E68E-4B35-BD97-CCC9D8EBAFA7}" type="pres">
      <dgm:prSet presAssocID="{0C5CA37D-6A5E-42EA-AE74-8045FCE31BC0}" presName="fgShape" presStyleLbl="fgShp" presStyleIdx="0" presStyleCnt="1" custScaleX="58478" custScaleY="72681" custLinFactNeighborX="24507" custLinFactNeighborY="-64475"/>
      <dgm:spPr>
        <a:solidFill>
          <a:schemeClr val="bg1">
            <a:lumMod val="85000"/>
          </a:schemeClr>
        </a:solidFill>
        <a:ln w="22225">
          <a:solidFill>
            <a:schemeClr val="accent1"/>
          </a:solidFill>
        </a:ln>
      </dgm:spPr>
    </dgm:pt>
    <dgm:pt modelId="{5D640DB0-A455-400A-95FD-42E74FE1E9A0}" type="pres">
      <dgm:prSet presAssocID="{0C5CA37D-6A5E-42EA-AE74-8045FCE31BC0}" presName="linComp" presStyleCnt="0"/>
      <dgm:spPr/>
    </dgm:pt>
    <dgm:pt modelId="{0BF6C8CE-C986-492D-8AEA-600BA250CD1F}" type="pres">
      <dgm:prSet presAssocID="{66427605-962E-4299-B791-37C10445909D}" presName="compNode" presStyleCnt="0"/>
      <dgm:spPr/>
    </dgm:pt>
    <dgm:pt modelId="{CA4E6574-9E88-4B4C-956A-9325D11A7D99}" type="pres">
      <dgm:prSet presAssocID="{66427605-962E-4299-B791-37C10445909D}" presName="bkgdShape" presStyleLbl="node1" presStyleIdx="0" presStyleCnt="8"/>
      <dgm:spPr/>
    </dgm:pt>
    <dgm:pt modelId="{5C3CAB92-4FFA-4461-9645-C083AD17D376}" type="pres">
      <dgm:prSet presAssocID="{66427605-962E-4299-B791-37C10445909D}" presName="nodeTx" presStyleLbl="node1" presStyleIdx="0" presStyleCnt="8">
        <dgm:presLayoutVars>
          <dgm:bulletEnabled val="1"/>
        </dgm:presLayoutVars>
      </dgm:prSet>
      <dgm:spPr/>
    </dgm:pt>
    <dgm:pt modelId="{6F50BAED-D0C7-41F5-9E08-A8DF0830531A}" type="pres">
      <dgm:prSet presAssocID="{66427605-962E-4299-B791-37C10445909D}" presName="invisiNode" presStyleLbl="node1" presStyleIdx="0" presStyleCnt="8"/>
      <dgm:spPr/>
    </dgm:pt>
    <dgm:pt modelId="{E71E487B-8E74-4774-B2B6-1EF7570C425C}" type="pres">
      <dgm:prSet presAssocID="{66427605-962E-4299-B791-37C10445909D}" presName="imagNode" presStyleLbl="fgImgPlace1" presStyleIdx="0" presStyleCnt="8" custScaleX="38230" custScaleY="38230"/>
      <dgm:spPr>
        <a:solidFill>
          <a:srgbClr val="851555"/>
        </a:solidFill>
        <a:ln>
          <a:noFill/>
        </a:ln>
      </dgm:spPr>
    </dgm:pt>
    <dgm:pt modelId="{62ECD094-1FAB-4841-B0CC-48444C903BE8}" type="pres">
      <dgm:prSet presAssocID="{3A41FFA8-5355-45E1-ABB0-2BEA0D2077E2}" presName="sibTrans" presStyleLbl="sibTrans2D1" presStyleIdx="0" presStyleCnt="0"/>
      <dgm:spPr/>
    </dgm:pt>
    <dgm:pt modelId="{E23D4AD3-3D48-45D4-ACC8-EE339A68E136}" type="pres">
      <dgm:prSet presAssocID="{0D366FF3-E907-439E-BCBE-D8AD0DF711CA}" presName="compNode" presStyleCnt="0"/>
      <dgm:spPr/>
    </dgm:pt>
    <dgm:pt modelId="{F4CEDDB0-7E9B-46D0-A97A-D202D3C21943}" type="pres">
      <dgm:prSet presAssocID="{0D366FF3-E907-439E-BCBE-D8AD0DF711CA}" presName="bkgdShape" presStyleLbl="node1" presStyleIdx="1" presStyleCnt="8"/>
      <dgm:spPr/>
    </dgm:pt>
    <dgm:pt modelId="{69AC3F7B-B4F9-44D3-A7F9-591D2C7A8A8D}" type="pres">
      <dgm:prSet presAssocID="{0D366FF3-E907-439E-BCBE-D8AD0DF711CA}" presName="nodeTx" presStyleLbl="node1" presStyleIdx="1" presStyleCnt="8">
        <dgm:presLayoutVars>
          <dgm:bulletEnabled val="1"/>
        </dgm:presLayoutVars>
      </dgm:prSet>
      <dgm:spPr/>
    </dgm:pt>
    <dgm:pt modelId="{68A97C39-D3E3-4510-B33B-40251DF3AE57}" type="pres">
      <dgm:prSet presAssocID="{0D366FF3-E907-439E-BCBE-D8AD0DF711CA}" presName="invisiNode" presStyleLbl="node1" presStyleIdx="1" presStyleCnt="8"/>
      <dgm:spPr/>
    </dgm:pt>
    <dgm:pt modelId="{D170F7B9-EB10-488B-A747-0DA477D91822}" type="pres">
      <dgm:prSet presAssocID="{0D366FF3-E907-439E-BCBE-D8AD0DF711CA}" presName="imagNode" presStyleLbl="fgImgPlace1" presStyleIdx="1" presStyleCnt="8" custScaleX="44819" custScaleY="44819"/>
      <dgm:spPr>
        <a:solidFill>
          <a:srgbClr val="448DC4"/>
        </a:solidFill>
        <a:ln>
          <a:noFill/>
        </a:ln>
      </dgm:spPr>
    </dgm:pt>
    <dgm:pt modelId="{6E0D20BC-1645-49FB-86E7-6113832C44AA}" type="pres">
      <dgm:prSet presAssocID="{9FE7357A-4AD8-4E26-8AD2-A1E143329F0E}" presName="sibTrans" presStyleLbl="sibTrans2D1" presStyleIdx="0" presStyleCnt="0"/>
      <dgm:spPr/>
    </dgm:pt>
    <dgm:pt modelId="{2B99F264-3EE1-4E4A-A799-E87C813F81CF}" type="pres">
      <dgm:prSet presAssocID="{2DCCAB71-E0BF-45BE-A75E-C22D7B58121D}" presName="compNode" presStyleCnt="0"/>
      <dgm:spPr/>
    </dgm:pt>
    <dgm:pt modelId="{6EDAA07A-125E-4B8B-BF37-EFBBA9215A34}" type="pres">
      <dgm:prSet presAssocID="{2DCCAB71-E0BF-45BE-A75E-C22D7B58121D}" presName="bkgdShape" presStyleLbl="node1" presStyleIdx="2" presStyleCnt="8"/>
      <dgm:spPr/>
    </dgm:pt>
    <dgm:pt modelId="{73A2E531-4FE2-4E12-96B6-BA2D97BEACEE}" type="pres">
      <dgm:prSet presAssocID="{2DCCAB71-E0BF-45BE-A75E-C22D7B58121D}" presName="nodeTx" presStyleLbl="node1" presStyleIdx="2" presStyleCnt="8">
        <dgm:presLayoutVars>
          <dgm:bulletEnabled val="1"/>
        </dgm:presLayoutVars>
      </dgm:prSet>
      <dgm:spPr/>
    </dgm:pt>
    <dgm:pt modelId="{E3D58827-0836-43CD-BA3B-A61DDCE4132E}" type="pres">
      <dgm:prSet presAssocID="{2DCCAB71-E0BF-45BE-A75E-C22D7B58121D}" presName="invisiNode" presStyleLbl="node1" presStyleIdx="2" presStyleCnt="8"/>
      <dgm:spPr/>
    </dgm:pt>
    <dgm:pt modelId="{0BF83484-5923-49A1-AE6B-67C7D315FC71}" type="pres">
      <dgm:prSet presAssocID="{2DCCAB71-E0BF-45BE-A75E-C22D7B58121D}" presName="imagNode" presStyleLbl="fgImgPlace1" presStyleIdx="2" presStyleCnt="8" custScaleX="51568" custScaleY="51568"/>
      <dgm:spPr>
        <a:solidFill>
          <a:schemeClr val="bg1">
            <a:lumMod val="50000"/>
          </a:schemeClr>
        </a:solidFill>
        <a:ln>
          <a:noFill/>
        </a:ln>
      </dgm:spPr>
    </dgm:pt>
    <dgm:pt modelId="{D6CF26FA-2CF4-461C-93B2-CCE4A9FE3EF3}" type="pres">
      <dgm:prSet presAssocID="{5AFC0160-766E-47D4-AAAB-C480F85D2172}" presName="sibTrans" presStyleLbl="sibTrans2D1" presStyleIdx="0" presStyleCnt="0"/>
      <dgm:spPr/>
    </dgm:pt>
    <dgm:pt modelId="{E5BDC89C-B0DE-4087-9EA6-252E7B8CB4DA}" type="pres">
      <dgm:prSet presAssocID="{4F36D50D-5839-4C3C-ACF5-8C2EAFDF5ABB}" presName="compNode" presStyleCnt="0"/>
      <dgm:spPr/>
    </dgm:pt>
    <dgm:pt modelId="{84CA7A44-BE60-43A1-9FA7-877BDB2919E5}" type="pres">
      <dgm:prSet presAssocID="{4F36D50D-5839-4C3C-ACF5-8C2EAFDF5ABB}" presName="bkgdShape" presStyleLbl="node1" presStyleIdx="3" presStyleCnt="8" custFlipHor="0" custScaleX="29431" custLinFactNeighborX="773" custLinFactNeighborY="810"/>
      <dgm:spPr/>
    </dgm:pt>
    <dgm:pt modelId="{1F5A65C4-7048-4DA3-B3CE-FA9AA1BF9E45}" type="pres">
      <dgm:prSet presAssocID="{4F36D50D-5839-4C3C-ACF5-8C2EAFDF5ABB}" presName="nodeTx" presStyleLbl="node1" presStyleIdx="3" presStyleCnt="8">
        <dgm:presLayoutVars>
          <dgm:bulletEnabled val="1"/>
        </dgm:presLayoutVars>
      </dgm:prSet>
      <dgm:spPr/>
    </dgm:pt>
    <dgm:pt modelId="{03BEF4DD-805C-4BBB-A2F6-34A5F14245C5}" type="pres">
      <dgm:prSet presAssocID="{4F36D50D-5839-4C3C-ACF5-8C2EAFDF5ABB}" presName="invisiNode" presStyleLbl="node1" presStyleIdx="3" presStyleCnt="8"/>
      <dgm:spPr/>
    </dgm:pt>
    <dgm:pt modelId="{B54C15E6-27D1-4E42-9D71-F2339947E797}" type="pres">
      <dgm:prSet presAssocID="{4F36D50D-5839-4C3C-ACF5-8C2EAFDF5ABB}" presName="imagNode" presStyleLbl="fgImgPlace1" presStyleIdx="3" presStyleCnt="8" custScaleX="10487" custScaleY="11549"/>
      <dgm:spPr>
        <a:solidFill>
          <a:schemeClr val="bg1"/>
        </a:solidFill>
        <a:ln>
          <a:solidFill>
            <a:schemeClr val="bg1"/>
          </a:solidFill>
        </a:ln>
      </dgm:spPr>
    </dgm:pt>
    <dgm:pt modelId="{8BF4E5CC-9794-490F-B2D4-02E23675EABD}" type="pres">
      <dgm:prSet presAssocID="{14BEB55D-B648-425B-8A1F-D2B7D4B090EC}" presName="sibTrans" presStyleLbl="sibTrans2D1" presStyleIdx="0" presStyleCnt="0"/>
      <dgm:spPr/>
    </dgm:pt>
    <dgm:pt modelId="{128EAC13-B020-4353-8E4A-F648567236EB}" type="pres">
      <dgm:prSet presAssocID="{53A81492-6C53-4A14-AFD0-E3978036F169}" presName="compNode" presStyleCnt="0"/>
      <dgm:spPr/>
    </dgm:pt>
    <dgm:pt modelId="{C09EFB84-0F11-4F76-8A58-00E111C379B0}" type="pres">
      <dgm:prSet presAssocID="{53A81492-6C53-4A14-AFD0-E3978036F169}" presName="bkgdShape" presStyleLbl="node1" presStyleIdx="4" presStyleCnt="8"/>
      <dgm:spPr/>
    </dgm:pt>
    <dgm:pt modelId="{D9EB261F-E57F-4723-AFB3-9812748EBBC1}" type="pres">
      <dgm:prSet presAssocID="{53A81492-6C53-4A14-AFD0-E3978036F169}" presName="nodeTx" presStyleLbl="node1" presStyleIdx="4" presStyleCnt="8">
        <dgm:presLayoutVars>
          <dgm:bulletEnabled val="1"/>
        </dgm:presLayoutVars>
      </dgm:prSet>
      <dgm:spPr/>
    </dgm:pt>
    <dgm:pt modelId="{4CD575CC-DCDF-4C7E-839F-7BEB800BA252}" type="pres">
      <dgm:prSet presAssocID="{53A81492-6C53-4A14-AFD0-E3978036F169}" presName="invisiNode" presStyleLbl="node1" presStyleIdx="4" presStyleCnt="8"/>
      <dgm:spPr/>
    </dgm:pt>
    <dgm:pt modelId="{71B9BD97-D200-443B-938B-CFBB21D95B40}" type="pres">
      <dgm:prSet presAssocID="{53A81492-6C53-4A14-AFD0-E3978036F169}" presName="imagNode" presStyleLbl="fgImgPlace1" presStyleIdx="4" presStyleCnt="8" custScaleX="51568" custScaleY="51568" custLinFactNeighborX="153" custLinFactNeighborY="2339"/>
      <dgm:spPr>
        <a:solidFill>
          <a:srgbClr val="2F5597"/>
        </a:solidFill>
        <a:ln>
          <a:noFill/>
        </a:ln>
      </dgm:spPr>
    </dgm:pt>
    <dgm:pt modelId="{0EA7E999-30FB-43E9-B0D6-E8116DBEDF46}" type="pres">
      <dgm:prSet presAssocID="{064105BA-DF09-4DE7-93F5-0035E43D4B3A}" presName="sibTrans" presStyleLbl="sibTrans2D1" presStyleIdx="0" presStyleCnt="0"/>
      <dgm:spPr/>
    </dgm:pt>
    <dgm:pt modelId="{CA5D683D-BAB3-4BE8-AF1A-F91AEC65A30C}" type="pres">
      <dgm:prSet presAssocID="{7D9AA30C-38B1-438E-9943-533B3CDD6B0B}" presName="compNode" presStyleCnt="0"/>
      <dgm:spPr/>
    </dgm:pt>
    <dgm:pt modelId="{6E5BC88F-327C-433D-B767-6C60E68087B3}" type="pres">
      <dgm:prSet presAssocID="{7D9AA30C-38B1-438E-9943-533B3CDD6B0B}" presName="bkgdShape" presStyleLbl="node1" presStyleIdx="5" presStyleCnt="8"/>
      <dgm:spPr/>
    </dgm:pt>
    <dgm:pt modelId="{AD0F4D64-1E68-4150-8766-0991160D74F7}" type="pres">
      <dgm:prSet presAssocID="{7D9AA30C-38B1-438E-9943-533B3CDD6B0B}" presName="nodeTx" presStyleLbl="node1" presStyleIdx="5" presStyleCnt="8">
        <dgm:presLayoutVars>
          <dgm:bulletEnabled val="1"/>
        </dgm:presLayoutVars>
      </dgm:prSet>
      <dgm:spPr/>
    </dgm:pt>
    <dgm:pt modelId="{C49BE18F-9B67-4C56-A7D8-CE7394B35FC3}" type="pres">
      <dgm:prSet presAssocID="{7D9AA30C-38B1-438E-9943-533B3CDD6B0B}" presName="invisiNode" presStyleLbl="node1" presStyleIdx="5" presStyleCnt="8"/>
      <dgm:spPr/>
    </dgm:pt>
    <dgm:pt modelId="{48BA1BCA-1A2C-4251-89FA-CA24223C3793}" type="pres">
      <dgm:prSet presAssocID="{7D9AA30C-38B1-438E-9943-533B3CDD6B0B}" presName="imagNode" presStyleLbl="fgImgPlace1" presStyleIdx="5" presStyleCnt="8" custScaleX="51568" custScaleY="51568"/>
      <dgm:spPr>
        <a:solidFill>
          <a:schemeClr val="accent2">
            <a:lumMod val="75000"/>
          </a:schemeClr>
        </a:solidFill>
        <a:ln>
          <a:noFill/>
        </a:ln>
      </dgm:spPr>
    </dgm:pt>
    <dgm:pt modelId="{D18BE5DC-1F3B-441D-B763-3FA8B25F057C}" type="pres">
      <dgm:prSet presAssocID="{06A4DEC9-C6B6-45D7-9ED3-43DC2E0F936D}" presName="sibTrans" presStyleLbl="sibTrans2D1" presStyleIdx="0" presStyleCnt="0"/>
      <dgm:spPr/>
    </dgm:pt>
    <dgm:pt modelId="{FC3006E6-41E4-4F58-873D-667A9B293CF1}" type="pres">
      <dgm:prSet presAssocID="{DF32BC0F-45AF-42C6-BF1B-ADA30675311F}" presName="compNode" presStyleCnt="0"/>
      <dgm:spPr/>
    </dgm:pt>
    <dgm:pt modelId="{1B63C375-8F8A-45BB-AD2E-5B2C8EE561E5}" type="pres">
      <dgm:prSet presAssocID="{DF32BC0F-45AF-42C6-BF1B-ADA30675311F}" presName="bkgdShape" presStyleLbl="node1" presStyleIdx="6" presStyleCnt="8"/>
      <dgm:spPr/>
    </dgm:pt>
    <dgm:pt modelId="{9BA1DCFF-2CAA-4300-87D6-0AD50B53A1A7}" type="pres">
      <dgm:prSet presAssocID="{DF32BC0F-45AF-42C6-BF1B-ADA30675311F}" presName="nodeTx" presStyleLbl="node1" presStyleIdx="6" presStyleCnt="8">
        <dgm:presLayoutVars>
          <dgm:bulletEnabled val="1"/>
        </dgm:presLayoutVars>
      </dgm:prSet>
      <dgm:spPr/>
    </dgm:pt>
    <dgm:pt modelId="{E1BF009B-74AD-4DAB-A7FC-509FFA170CDF}" type="pres">
      <dgm:prSet presAssocID="{DF32BC0F-45AF-42C6-BF1B-ADA30675311F}" presName="invisiNode" presStyleLbl="node1" presStyleIdx="6" presStyleCnt="8"/>
      <dgm:spPr/>
    </dgm:pt>
    <dgm:pt modelId="{E908060A-04DE-4B34-A6C7-3CC86E6BA136}" type="pres">
      <dgm:prSet presAssocID="{DF32BC0F-45AF-42C6-BF1B-ADA30675311F}" presName="imagNode" presStyleLbl="fgImgPlace1" presStyleIdx="6" presStyleCnt="8" custScaleX="51568" custScaleY="51568"/>
      <dgm:spPr>
        <a:solidFill>
          <a:schemeClr val="tx2">
            <a:lumMod val="75000"/>
          </a:schemeClr>
        </a:solidFill>
        <a:ln>
          <a:noFill/>
        </a:ln>
      </dgm:spPr>
    </dgm:pt>
    <dgm:pt modelId="{FAE3E1BB-46DA-4CCF-A5D0-D08DE69814A9}" type="pres">
      <dgm:prSet presAssocID="{C1E4AA30-7664-4868-81AD-97273EFFB892}" presName="sibTrans" presStyleLbl="sibTrans2D1" presStyleIdx="0" presStyleCnt="0"/>
      <dgm:spPr/>
    </dgm:pt>
    <dgm:pt modelId="{B61AD9E2-0DA2-4864-A9AF-0D9D38C842B9}" type="pres">
      <dgm:prSet presAssocID="{D5F8D3A8-CDB8-45E7-8B59-EEAD33733602}" presName="compNode" presStyleCnt="0"/>
      <dgm:spPr/>
    </dgm:pt>
    <dgm:pt modelId="{A0A79184-B722-49A0-9845-9A4F3415BA0A}" type="pres">
      <dgm:prSet presAssocID="{D5F8D3A8-CDB8-45E7-8B59-EEAD33733602}" presName="bkgdShape" presStyleLbl="node1" presStyleIdx="7" presStyleCnt="8"/>
      <dgm:spPr/>
    </dgm:pt>
    <dgm:pt modelId="{488015B0-CD7F-4888-AB23-C9E35BD610B3}" type="pres">
      <dgm:prSet presAssocID="{D5F8D3A8-CDB8-45E7-8B59-EEAD33733602}" presName="nodeTx" presStyleLbl="node1" presStyleIdx="7" presStyleCnt="8">
        <dgm:presLayoutVars>
          <dgm:bulletEnabled val="1"/>
        </dgm:presLayoutVars>
      </dgm:prSet>
      <dgm:spPr/>
    </dgm:pt>
    <dgm:pt modelId="{C9515927-BF95-422D-802D-E44D7B63909B}" type="pres">
      <dgm:prSet presAssocID="{D5F8D3A8-CDB8-45E7-8B59-EEAD33733602}" presName="invisiNode" presStyleLbl="node1" presStyleIdx="7" presStyleCnt="8"/>
      <dgm:spPr/>
    </dgm:pt>
    <dgm:pt modelId="{60966A5C-0895-40F7-B192-6A5135BAAF44}" type="pres">
      <dgm:prSet presAssocID="{D5F8D3A8-CDB8-45E7-8B59-EEAD33733602}" presName="imagNode" presStyleLbl="fgImgPlace1" presStyleIdx="7" presStyleCnt="8" custScaleX="47124" custScaleY="47124"/>
      <dgm:spPr>
        <a:solidFill>
          <a:srgbClr val="548235"/>
        </a:solidFill>
        <a:ln>
          <a:noFill/>
        </a:ln>
      </dgm:spPr>
    </dgm:pt>
  </dgm:ptLst>
  <dgm:cxnLst>
    <dgm:cxn modelId="{5765AB00-C371-45B4-9FA8-707A0D2282AF}" type="presOf" srcId="{2DCCAB71-E0BF-45BE-A75E-C22D7B58121D}" destId="{6EDAA07A-125E-4B8B-BF37-EFBBA9215A34}" srcOrd="0" destOrd="0" presId="urn:microsoft.com/office/officeart/2005/8/layout/hList7"/>
    <dgm:cxn modelId="{CE257601-67AE-4D2D-8A1E-E93D9AB9F788}" srcId="{0C5CA37D-6A5E-42EA-AE74-8045FCE31BC0}" destId="{D5F8D3A8-CDB8-45E7-8B59-EEAD33733602}" srcOrd="7" destOrd="0" parTransId="{0BEF0BE6-A08C-42B8-81B3-372E94732C21}" sibTransId="{D3A74A95-F8A2-4713-9366-2B90F237A46D}"/>
    <dgm:cxn modelId="{6129070E-5851-4EE2-AD0C-94295D3B90AC}" type="presOf" srcId="{7D9AA30C-38B1-438E-9943-533B3CDD6B0B}" destId="{AD0F4D64-1E68-4150-8766-0991160D74F7}" srcOrd="1" destOrd="0" presId="urn:microsoft.com/office/officeart/2005/8/layout/hList7"/>
    <dgm:cxn modelId="{E1ADB511-AF9C-4617-AFBA-015A051175DD}" type="presOf" srcId="{2DCCAB71-E0BF-45BE-A75E-C22D7B58121D}" destId="{73A2E531-4FE2-4E12-96B6-BA2D97BEACEE}" srcOrd="1" destOrd="0" presId="urn:microsoft.com/office/officeart/2005/8/layout/hList7"/>
    <dgm:cxn modelId="{D91F9730-CEC7-44EA-AF8A-7A9A28EC2797}" srcId="{0C5CA37D-6A5E-42EA-AE74-8045FCE31BC0}" destId="{53A81492-6C53-4A14-AFD0-E3978036F169}" srcOrd="4" destOrd="0" parTransId="{D2AA3BDE-1E73-41B7-9798-809965E2A896}" sibTransId="{064105BA-DF09-4DE7-93F5-0035E43D4B3A}"/>
    <dgm:cxn modelId="{D80E5E32-89CE-4E21-BA2B-37D4153B9A13}" type="presOf" srcId="{66427605-962E-4299-B791-37C10445909D}" destId="{5C3CAB92-4FFA-4461-9645-C083AD17D376}" srcOrd="1" destOrd="0" presId="urn:microsoft.com/office/officeart/2005/8/layout/hList7"/>
    <dgm:cxn modelId="{4922FF35-6309-4283-9DA3-260CAC79146F}" srcId="{0C5CA37D-6A5E-42EA-AE74-8045FCE31BC0}" destId="{66427605-962E-4299-B791-37C10445909D}" srcOrd="0" destOrd="0" parTransId="{1F82C2AD-1747-4366-B1E9-12C55A234013}" sibTransId="{3A41FFA8-5355-45E1-ABB0-2BEA0D2077E2}"/>
    <dgm:cxn modelId="{05F67A41-630F-4D21-825D-C1DEA4E9DB4A}" type="presOf" srcId="{66427605-962E-4299-B791-37C10445909D}" destId="{CA4E6574-9E88-4B4C-956A-9325D11A7D99}" srcOrd="0" destOrd="0" presId="urn:microsoft.com/office/officeart/2005/8/layout/hList7"/>
    <dgm:cxn modelId="{CF292B45-CD29-4DEF-A2D7-CB44ECF7D715}" srcId="{0C5CA37D-6A5E-42EA-AE74-8045FCE31BC0}" destId="{4F36D50D-5839-4C3C-ACF5-8C2EAFDF5ABB}" srcOrd="3" destOrd="0" parTransId="{CA95CC6A-3F30-41AB-A84B-9A6B37E500CD}" sibTransId="{14BEB55D-B648-425B-8A1F-D2B7D4B090EC}"/>
    <dgm:cxn modelId="{F3B6C352-42F0-405D-B0DD-517D753E1616}" type="presOf" srcId="{4F36D50D-5839-4C3C-ACF5-8C2EAFDF5ABB}" destId="{84CA7A44-BE60-43A1-9FA7-877BDB2919E5}" srcOrd="0" destOrd="0" presId="urn:microsoft.com/office/officeart/2005/8/layout/hList7"/>
    <dgm:cxn modelId="{6B429463-BF79-42D4-A582-A90C64FBEE38}" type="presOf" srcId="{0C5CA37D-6A5E-42EA-AE74-8045FCE31BC0}" destId="{07A43043-6C8C-49A7-8FEC-DD108457FA77}" srcOrd="0" destOrd="0" presId="urn:microsoft.com/office/officeart/2005/8/layout/hList7"/>
    <dgm:cxn modelId="{384ADB6D-BD91-4B0C-8C43-39CAEF96CFFB}" type="presOf" srcId="{DF32BC0F-45AF-42C6-BF1B-ADA30675311F}" destId="{9BA1DCFF-2CAA-4300-87D6-0AD50B53A1A7}" srcOrd="1" destOrd="0" presId="urn:microsoft.com/office/officeart/2005/8/layout/hList7"/>
    <dgm:cxn modelId="{6B334C6F-860C-4BDC-B34C-42A9F07F0D3A}" type="presOf" srcId="{3A41FFA8-5355-45E1-ABB0-2BEA0D2077E2}" destId="{62ECD094-1FAB-4841-B0CC-48444C903BE8}" srcOrd="0" destOrd="0" presId="urn:microsoft.com/office/officeart/2005/8/layout/hList7"/>
    <dgm:cxn modelId="{92F03B77-5499-445C-A0E6-E1E567E6A8DD}" srcId="{0C5CA37D-6A5E-42EA-AE74-8045FCE31BC0}" destId="{7D9AA30C-38B1-438E-9943-533B3CDD6B0B}" srcOrd="5" destOrd="0" parTransId="{829D806D-C0B1-4A4C-9E0F-1E138D0350B0}" sibTransId="{06A4DEC9-C6B6-45D7-9ED3-43DC2E0F936D}"/>
    <dgm:cxn modelId="{BD50707C-26A6-4277-BAFD-5D4FF7595318}" type="presOf" srcId="{C1E4AA30-7664-4868-81AD-97273EFFB892}" destId="{FAE3E1BB-46DA-4CCF-A5D0-D08DE69814A9}" srcOrd="0" destOrd="0" presId="urn:microsoft.com/office/officeart/2005/8/layout/hList7"/>
    <dgm:cxn modelId="{0DB33A84-27F3-4DC1-BE26-66537F7BCF4E}" type="presOf" srcId="{0D366FF3-E907-439E-BCBE-D8AD0DF711CA}" destId="{69AC3F7B-B4F9-44D3-A7F9-591D2C7A8A8D}" srcOrd="1" destOrd="0" presId="urn:microsoft.com/office/officeart/2005/8/layout/hList7"/>
    <dgm:cxn modelId="{77558585-EDD8-4183-AC18-55445E8AB1B3}" type="presOf" srcId="{7D9AA30C-38B1-438E-9943-533B3CDD6B0B}" destId="{6E5BC88F-327C-433D-B767-6C60E68087B3}" srcOrd="0" destOrd="0" presId="urn:microsoft.com/office/officeart/2005/8/layout/hList7"/>
    <dgm:cxn modelId="{0309CE8A-86A5-4B93-A544-BC1B0008EE91}" type="presOf" srcId="{064105BA-DF09-4DE7-93F5-0035E43D4B3A}" destId="{0EA7E999-30FB-43E9-B0D6-E8116DBEDF46}" srcOrd="0" destOrd="0" presId="urn:microsoft.com/office/officeart/2005/8/layout/hList7"/>
    <dgm:cxn modelId="{96B73599-8036-4627-8032-A6DEDC442E22}" type="presOf" srcId="{53A81492-6C53-4A14-AFD0-E3978036F169}" destId="{C09EFB84-0F11-4F76-8A58-00E111C379B0}" srcOrd="0" destOrd="0" presId="urn:microsoft.com/office/officeart/2005/8/layout/hList7"/>
    <dgm:cxn modelId="{AB5EBCA0-AC35-4C48-AE1D-C476427E4177}" srcId="{0C5CA37D-6A5E-42EA-AE74-8045FCE31BC0}" destId="{0D366FF3-E907-439E-BCBE-D8AD0DF711CA}" srcOrd="1" destOrd="0" parTransId="{BE08683A-51DC-4616-B3F5-4D728FA47ABF}" sibTransId="{9FE7357A-4AD8-4E26-8AD2-A1E143329F0E}"/>
    <dgm:cxn modelId="{FCD72AA1-E9E2-44EC-B195-3EDDB0C4FF1A}" type="presOf" srcId="{9FE7357A-4AD8-4E26-8AD2-A1E143329F0E}" destId="{6E0D20BC-1645-49FB-86E7-6113832C44AA}" srcOrd="0" destOrd="0" presId="urn:microsoft.com/office/officeart/2005/8/layout/hList7"/>
    <dgm:cxn modelId="{80C403A3-CA1D-4A43-A61C-198992048755}" type="presOf" srcId="{06A4DEC9-C6B6-45D7-9ED3-43DC2E0F936D}" destId="{D18BE5DC-1F3B-441D-B763-3FA8B25F057C}" srcOrd="0" destOrd="0" presId="urn:microsoft.com/office/officeart/2005/8/layout/hList7"/>
    <dgm:cxn modelId="{EF7A35AD-D33B-4BE4-BBF5-034965F596C5}" type="presOf" srcId="{D5F8D3A8-CDB8-45E7-8B59-EEAD33733602}" destId="{488015B0-CD7F-4888-AB23-C9E35BD610B3}" srcOrd="1" destOrd="0" presId="urn:microsoft.com/office/officeart/2005/8/layout/hList7"/>
    <dgm:cxn modelId="{4CA73ABD-6BBB-408D-BDAA-B33C1805E416}" type="presOf" srcId="{5AFC0160-766E-47D4-AAAB-C480F85D2172}" destId="{D6CF26FA-2CF4-461C-93B2-CCE4A9FE3EF3}" srcOrd="0" destOrd="0" presId="urn:microsoft.com/office/officeart/2005/8/layout/hList7"/>
    <dgm:cxn modelId="{50B70CC2-00AC-4D83-8EAC-613F8B72CCBE}" type="presOf" srcId="{DF32BC0F-45AF-42C6-BF1B-ADA30675311F}" destId="{1B63C375-8F8A-45BB-AD2E-5B2C8EE561E5}" srcOrd="0" destOrd="0" presId="urn:microsoft.com/office/officeart/2005/8/layout/hList7"/>
    <dgm:cxn modelId="{423DEDC3-2443-472A-88D0-636F77A13C16}" type="presOf" srcId="{0D366FF3-E907-439E-BCBE-D8AD0DF711CA}" destId="{F4CEDDB0-7E9B-46D0-A97A-D202D3C21943}" srcOrd="0" destOrd="0" presId="urn:microsoft.com/office/officeart/2005/8/layout/hList7"/>
    <dgm:cxn modelId="{82D3B4C7-BAC3-4C6B-8A54-36B5C2F08A80}" type="presOf" srcId="{53A81492-6C53-4A14-AFD0-E3978036F169}" destId="{D9EB261F-E57F-4723-AFB3-9812748EBBC1}" srcOrd="1" destOrd="0" presId="urn:microsoft.com/office/officeart/2005/8/layout/hList7"/>
    <dgm:cxn modelId="{F71421DF-6F4C-4E91-BAB1-637EAE878C7F}" type="presOf" srcId="{4F36D50D-5839-4C3C-ACF5-8C2EAFDF5ABB}" destId="{1F5A65C4-7048-4DA3-B3CE-FA9AA1BF9E45}" srcOrd="1" destOrd="0" presId="urn:microsoft.com/office/officeart/2005/8/layout/hList7"/>
    <dgm:cxn modelId="{E8A1E4EC-A5A7-4459-9ED9-2EBC26F340A9}" type="presOf" srcId="{D5F8D3A8-CDB8-45E7-8B59-EEAD33733602}" destId="{A0A79184-B722-49A0-9845-9A4F3415BA0A}" srcOrd="0" destOrd="0" presId="urn:microsoft.com/office/officeart/2005/8/layout/hList7"/>
    <dgm:cxn modelId="{022F20F3-E60A-416B-9E65-DEDAED490084}" srcId="{0C5CA37D-6A5E-42EA-AE74-8045FCE31BC0}" destId="{DF32BC0F-45AF-42C6-BF1B-ADA30675311F}" srcOrd="6" destOrd="0" parTransId="{9852103F-AF68-4285-A740-A10286016E9D}" sibTransId="{C1E4AA30-7664-4868-81AD-97273EFFB892}"/>
    <dgm:cxn modelId="{A26BE7F3-F0AB-4EBB-8374-EAB61D610D61}" type="presOf" srcId="{14BEB55D-B648-425B-8A1F-D2B7D4B090EC}" destId="{8BF4E5CC-9794-490F-B2D4-02E23675EABD}" srcOrd="0" destOrd="0" presId="urn:microsoft.com/office/officeart/2005/8/layout/hList7"/>
    <dgm:cxn modelId="{4FE364FF-1745-47CF-B2B4-AE4F11E7BF41}" srcId="{0C5CA37D-6A5E-42EA-AE74-8045FCE31BC0}" destId="{2DCCAB71-E0BF-45BE-A75E-C22D7B58121D}" srcOrd="2" destOrd="0" parTransId="{825C24AA-7E6E-458B-A6DC-B4A94EA8BD67}" sibTransId="{5AFC0160-766E-47D4-AAAB-C480F85D2172}"/>
    <dgm:cxn modelId="{55687720-AD79-42C3-8DF3-041BBCF72553}" type="presParOf" srcId="{07A43043-6C8C-49A7-8FEC-DD108457FA77}" destId="{7D0810DA-E68E-4B35-BD97-CCC9D8EBAFA7}" srcOrd="0" destOrd="0" presId="urn:microsoft.com/office/officeart/2005/8/layout/hList7"/>
    <dgm:cxn modelId="{18D3549D-36FE-4EC3-A7C4-01F6D65D6AB9}" type="presParOf" srcId="{07A43043-6C8C-49A7-8FEC-DD108457FA77}" destId="{5D640DB0-A455-400A-95FD-42E74FE1E9A0}" srcOrd="1" destOrd="0" presId="urn:microsoft.com/office/officeart/2005/8/layout/hList7"/>
    <dgm:cxn modelId="{D661653B-744A-49D2-A33D-84936521C233}" type="presParOf" srcId="{5D640DB0-A455-400A-95FD-42E74FE1E9A0}" destId="{0BF6C8CE-C986-492D-8AEA-600BA250CD1F}" srcOrd="0" destOrd="0" presId="urn:microsoft.com/office/officeart/2005/8/layout/hList7"/>
    <dgm:cxn modelId="{D5E97609-C5EE-49C1-8280-23C7C285A787}" type="presParOf" srcId="{0BF6C8CE-C986-492D-8AEA-600BA250CD1F}" destId="{CA4E6574-9E88-4B4C-956A-9325D11A7D99}" srcOrd="0" destOrd="0" presId="urn:microsoft.com/office/officeart/2005/8/layout/hList7"/>
    <dgm:cxn modelId="{8BD44625-8524-4D5B-B437-10FE0DEF0EF3}" type="presParOf" srcId="{0BF6C8CE-C986-492D-8AEA-600BA250CD1F}" destId="{5C3CAB92-4FFA-4461-9645-C083AD17D376}" srcOrd="1" destOrd="0" presId="urn:microsoft.com/office/officeart/2005/8/layout/hList7"/>
    <dgm:cxn modelId="{2D5569D0-4258-4A8A-80F5-ADEB52A00D6C}" type="presParOf" srcId="{0BF6C8CE-C986-492D-8AEA-600BA250CD1F}" destId="{6F50BAED-D0C7-41F5-9E08-A8DF0830531A}" srcOrd="2" destOrd="0" presId="urn:microsoft.com/office/officeart/2005/8/layout/hList7"/>
    <dgm:cxn modelId="{53B60D1A-F18D-4483-ACEC-A5ADCC7B6A26}" type="presParOf" srcId="{0BF6C8CE-C986-492D-8AEA-600BA250CD1F}" destId="{E71E487B-8E74-4774-B2B6-1EF7570C425C}" srcOrd="3" destOrd="0" presId="urn:microsoft.com/office/officeart/2005/8/layout/hList7"/>
    <dgm:cxn modelId="{2851B986-446F-4C47-BC9E-0285FA0190C8}" type="presParOf" srcId="{5D640DB0-A455-400A-95FD-42E74FE1E9A0}" destId="{62ECD094-1FAB-4841-B0CC-48444C903BE8}" srcOrd="1" destOrd="0" presId="urn:microsoft.com/office/officeart/2005/8/layout/hList7"/>
    <dgm:cxn modelId="{126F6F06-2297-42D2-A6FC-F7C425CF98DC}" type="presParOf" srcId="{5D640DB0-A455-400A-95FD-42E74FE1E9A0}" destId="{E23D4AD3-3D48-45D4-ACC8-EE339A68E136}" srcOrd="2" destOrd="0" presId="urn:microsoft.com/office/officeart/2005/8/layout/hList7"/>
    <dgm:cxn modelId="{783EF8A0-A2AB-40CA-A2BA-42DEB5CFC81F}" type="presParOf" srcId="{E23D4AD3-3D48-45D4-ACC8-EE339A68E136}" destId="{F4CEDDB0-7E9B-46D0-A97A-D202D3C21943}" srcOrd="0" destOrd="0" presId="urn:microsoft.com/office/officeart/2005/8/layout/hList7"/>
    <dgm:cxn modelId="{E163AF80-C46D-4F90-82AD-C233E98CA9E9}" type="presParOf" srcId="{E23D4AD3-3D48-45D4-ACC8-EE339A68E136}" destId="{69AC3F7B-B4F9-44D3-A7F9-591D2C7A8A8D}" srcOrd="1" destOrd="0" presId="urn:microsoft.com/office/officeart/2005/8/layout/hList7"/>
    <dgm:cxn modelId="{07CB3265-77DE-44B7-AE29-4AB1D5A4100D}" type="presParOf" srcId="{E23D4AD3-3D48-45D4-ACC8-EE339A68E136}" destId="{68A97C39-D3E3-4510-B33B-40251DF3AE57}" srcOrd="2" destOrd="0" presId="urn:microsoft.com/office/officeart/2005/8/layout/hList7"/>
    <dgm:cxn modelId="{08F28887-28FD-4286-A96F-02BC6E0A680A}" type="presParOf" srcId="{E23D4AD3-3D48-45D4-ACC8-EE339A68E136}" destId="{D170F7B9-EB10-488B-A747-0DA477D91822}" srcOrd="3" destOrd="0" presId="urn:microsoft.com/office/officeart/2005/8/layout/hList7"/>
    <dgm:cxn modelId="{86816908-04EF-4EBD-876C-6EF9E0914478}" type="presParOf" srcId="{5D640DB0-A455-400A-95FD-42E74FE1E9A0}" destId="{6E0D20BC-1645-49FB-86E7-6113832C44AA}" srcOrd="3" destOrd="0" presId="urn:microsoft.com/office/officeart/2005/8/layout/hList7"/>
    <dgm:cxn modelId="{7C729C22-02CD-439B-B2DC-273CE736D3FD}" type="presParOf" srcId="{5D640DB0-A455-400A-95FD-42E74FE1E9A0}" destId="{2B99F264-3EE1-4E4A-A799-E87C813F81CF}" srcOrd="4" destOrd="0" presId="urn:microsoft.com/office/officeart/2005/8/layout/hList7"/>
    <dgm:cxn modelId="{3A922182-02D9-4787-B268-DD67DFE52DCE}" type="presParOf" srcId="{2B99F264-3EE1-4E4A-A799-E87C813F81CF}" destId="{6EDAA07A-125E-4B8B-BF37-EFBBA9215A34}" srcOrd="0" destOrd="0" presId="urn:microsoft.com/office/officeart/2005/8/layout/hList7"/>
    <dgm:cxn modelId="{661D2137-29BB-4DF5-AA11-0CB48E5292C8}" type="presParOf" srcId="{2B99F264-3EE1-4E4A-A799-E87C813F81CF}" destId="{73A2E531-4FE2-4E12-96B6-BA2D97BEACEE}" srcOrd="1" destOrd="0" presId="urn:microsoft.com/office/officeart/2005/8/layout/hList7"/>
    <dgm:cxn modelId="{12D5B58F-38B2-4D1E-8BDB-C099B3FDF400}" type="presParOf" srcId="{2B99F264-3EE1-4E4A-A799-E87C813F81CF}" destId="{E3D58827-0836-43CD-BA3B-A61DDCE4132E}" srcOrd="2" destOrd="0" presId="urn:microsoft.com/office/officeart/2005/8/layout/hList7"/>
    <dgm:cxn modelId="{63B30551-1688-41DA-AA48-15D79EDE95EE}" type="presParOf" srcId="{2B99F264-3EE1-4E4A-A799-E87C813F81CF}" destId="{0BF83484-5923-49A1-AE6B-67C7D315FC71}" srcOrd="3" destOrd="0" presId="urn:microsoft.com/office/officeart/2005/8/layout/hList7"/>
    <dgm:cxn modelId="{AAD91641-8457-41F6-A073-3E7BB7872023}" type="presParOf" srcId="{5D640DB0-A455-400A-95FD-42E74FE1E9A0}" destId="{D6CF26FA-2CF4-461C-93B2-CCE4A9FE3EF3}" srcOrd="5" destOrd="0" presId="urn:microsoft.com/office/officeart/2005/8/layout/hList7"/>
    <dgm:cxn modelId="{36309E91-BC2C-45E6-98D3-0279C2CD8E02}" type="presParOf" srcId="{5D640DB0-A455-400A-95FD-42E74FE1E9A0}" destId="{E5BDC89C-B0DE-4087-9EA6-252E7B8CB4DA}" srcOrd="6" destOrd="0" presId="urn:microsoft.com/office/officeart/2005/8/layout/hList7"/>
    <dgm:cxn modelId="{04B91548-A4D8-454D-B61F-3FFA0F88B70D}" type="presParOf" srcId="{E5BDC89C-B0DE-4087-9EA6-252E7B8CB4DA}" destId="{84CA7A44-BE60-43A1-9FA7-877BDB2919E5}" srcOrd="0" destOrd="0" presId="urn:microsoft.com/office/officeart/2005/8/layout/hList7"/>
    <dgm:cxn modelId="{3691F5AD-4BCE-47CF-96BC-203891F46DA9}" type="presParOf" srcId="{E5BDC89C-B0DE-4087-9EA6-252E7B8CB4DA}" destId="{1F5A65C4-7048-4DA3-B3CE-FA9AA1BF9E45}" srcOrd="1" destOrd="0" presId="urn:microsoft.com/office/officeart/2005/8/layout/hList7"/>
    <dgm:cxn modelId="{4808FD6A-1DC3-4B72-A0BF-DE5346E41537}" type="presParOf" srcId="{E5BDC89C-B0DE-4087-9EA6-252E7B8CB4DA}" destId="{03BEF4DD-805C-4BBB-A2F6-34A5F14245C5}" srcOrd="2" destOrd="0" presId="urn:microsoft.com/office/officeart/2005/8/layout/hList7"/>
    <dgm:cxn modelId="{5F621BD0-CB2C-4EDF-A7ED-E973CBC428C9}" type="presParOf" srcId="{E5BDC89C-B0DE-4087-9EA6-252E7B8CB4DA}" destId="{B54C15E6-27D1-4E42-9D71-F2339947E797}" srcOrd="3" destOrd="0" presId="urn:microsoft.com/office/officeart/2005/8/layout/hList7"/>
    <dgm:cxn modelId="{2CE88D2C-0F70-43D9-88AF-0188F60E43AD}" type="presParOf" srcId="{5D640DB0-A455-400A-95FD-42E74FE1E9A0}" destId="{8BF4E5CC-9794-490F-B2D4-02E23675EABD}" srcOrd="7" destOrd="0" presId="urn:microsoft.com/office/officeart/2005/8/layout/hList7"/>
    <dgm:cxn modelId="{76E556B6-CBAE-4B21-8776-68E96D92D53B}" type="presParOf" srcId="{5D640DB0-A455-400A-95FD-42E74FE1E9A0}" destId="{128EAC13-B020-4353-8E4A-F648567236EB}" srcOrd="8" destOrd="0" presId="urn:microsoft.com/office/officeart/2005/8/layout/hList7"/>
    <dgm:cxn modelId="{7EE9EEBD-B743-456C-99A6-241BABB48299}" type="presParOf" srcId="{128EAC13-B020-4353-8E4A-F648567236EB}" destId="{C09EFB84-0F11-4F76-8A58-00E111C379B0}" srcOrd="0" destOrd="0" presId="urn:microsoft.com/office/officeart/2005/8/layout/hList7"/>
    <dgm:cxn modelId="{CC9B2DA3-E18D-4D70-8029-A0EABB72A465}" type="presParOf" srcId="{128EAC13-B020-4353-8E4A-F648567236EB}" destId="{D9EB261F-E57F-4723-AFB3-9812748EBBC1}" srcOrd="1" destOrd="0" presId="urn:microsoft.com/office/officeart/2005/8/layout/hList7"/>
    <dgm:cxn modelId="{D6DFFED0-32BF-48D5-A2B3-B575237155F9}" type="presParOf" srcId="{128EAC13-B020-4353-8E4A-F648567236EB}" destId="{4CD575CC-DCDF-4C7E-839F-7BEB800BA252}" srcOrd="2" destOrd="0" presId="urn:microsoft.com/office/officeart/2005/8/layout/hList7"/>
    <dgm:cxn modelId="{F869E520-27DE-451E-B786-081344F941D7}" type="presParOf" srcId="{128EAC13-B020-4353-8E4A-F648567236EB}" destId="{71B9BD97-D200-443B-938B-CFBB21D95B40}" srcOrd="3" destOrd="0" presId="urn:microsoft.com/office/officeart/2005/8/layout/hList7"/>
    <dgm:cxn modelId="{30FF1292-B742-4121-A202-B6709875AE65}" type="presParOf" srcId="{5D640DB0-A455-400A-95FD-42E74FE1E9A0}" destId="{0EA7E999-30FB-43E9-B0D6-E8116DBEDF46}" srcOrd="9" destOrd="0" presId="urn:microsoft.com/office/officeart/2005/8/layout/hList7"/>
    <dgm:cxn modelId="{0428CCA7-7488-40E8-9984-190DD4223166}" type="presParOf" srcId="{5D640DB0-A455-400A-95FD-42E74FE1E9A0}" destId="{CA5D683D-BAB3-4BE8-AF1A-F91AEC65A30C}" srcOrd="10" destOrd="0" presId="urn:microsoft.com/office/officeart/2005/8/layout/hList7"/>
    <dgm:cxn modelId="{871087F1-CAE2-4E8E-8F19-4AA0BD45EAC3}" type="presParOf" srcId="{CA5D683D-BAB3-4BE8-AF1A-F91AEC65A30C}" destId="{6E5BC88F-327C-433D-B767-6C60E68087B3}" srcOrd="0" destOrd="0" presId="urn:microsoft.com/office/officeart/2005/8/layout/hList7"/>
    <dgm:cxn modelId="{8C81CC24-E16E-47E9-8920-D5EC74D4D6C7}" type="presParOf" srcId="{CA5D683D-BAB3-4BE8-AF1A-F91AEC65A30C}" destId="{AD0F4D64-1E68-4150-8766-0991160D74F7}" srcOrd="1" destOrd="0" presId="urn:microsoft.com/office/officeart/2005/8/layout/hList7"/>
    <dgm:cxn modelId="{A3BF95A4-BB57-4CF9-B2DA-ADC6B8F3C6AC}" type="presParOf" srcId="{CA5D683D-BAB3-4BE8-AF1A-F91AEC65A30C}" destId="{C49BE18F-9B67-4C56-A7D8-CE7394B35FC3}" srcOrd="2" destOrd="0" presId="urn:microsoft.com/office/officeart/2005/8/layout/hList7"/>
    <dgm:cxn modelId="{8E0BF81B-A1AC-41DE-AAD1-6AA2D6733A88}" type="presParOf" srcId="{CA5D683D-BAB3-4BE8-AF1A-F91AEC65A30C}" destId="{48BA1BCA-1A2C-4251-89FA-CA24223C3793}" srcOrd="3" destOrd="0" presId="urn:microsoft.com/office/officeart/2005/8/layout/hList7"/>
    <dgm:cxn modelId="{47818C35-B00E-41AE-A8AC-52D5F3FC1ED3}" type="presParOf" srcId="{5D640DB0-A455-400A-95FD-42E74FE1E9A0}" destId="{D18BE5DC-1F3B-441D-B763-3FA8B25F057C}" srcOrd="11" destOrd="0" presId="urn:microsoft.com/office/officeart/2005/8/layout/hList7"/>
    <dgm:cxn modelId="{F15CEF12-317F-4C81-88CB-A5ED4178AD4D}" type="presParOf" srcId="{5D640DB0-A455-400A-95FD-42E74FE1E9A0}" destId="{FC3006E6-41E4-4F58-873D-667A9B293CF1}" srcOrd="12" destOrd="0" presId="urn:microsoft.com/office/officeart/2005/8/layout/hList7"/>
    <dgm:cxn modelId="{E76BD4A6-43A8-4254-BA89-6C0A356FCEA2}" type="presParOf" srcId="{FC3006E6-41E4-4F58-873D-667A9B293CF1}" destId="{1B63C375-8F8A-45BB-AD2E-5B2C8EE561E5}" srcOrd="0" destOrd="0" presId="urn:microsoft.com/office/officeart/2005/8/layout/hList7"/>
    <dgm:cxn modelId="{17B647AF-7BE9-4881-AA17-E91E2CEB5813}" type="presParOf" srcId="{FC3006E6-41E4-4F58-873D-667A9B293CF1}" destId="{9BA1DCFF-2CAA-4300-87D6-0AD50B53A1A7}" srcOrd="1" destOrd="0" presId="urn:microsoft.com/office/officeart/2005/8/layout/hList7"/>
    <dgm:cxn modelId="{A3711B82-FF89-41B2-A1FC-0BCC2800703A}" type="presParOf" srcId="{FC3006E6-41E4-4F58-873D-667A9B293CF1}" destId="{E1BF009B-74AD-4DAB-A7FC-509FFA170CDF}" srcOrd="2" destOrd="0" presId="urn:microsoft.com/office/officeart/2005/8/layout/hList7"/>
    <dgm:cxn modelId="{D83F2C2F-5F41-4298-B8F3-AE8504957781}" type="presParOf" srcId="{FC3006E6-41E4-4F58-873D-667A9B293CF1}" destId="{E908060A-04DE-4B34-A6C7-3CC86E6BA136}" srcOrd="3" destOrd="0" presId="urn:microsoft.com/office/officeart/2005/8/layout/hList7"/>
    <dgm:cxn modelId="{1ECC0883-3A7A-4AA3-BCD3-80D14D8BD30D}" type="presParOf" srcId="{5D640DB0-A455-400A-95FD-42E74FE1E9A0}" destId="{FAE3E1BB-46DA-4CCF-A5D0-D08DE69814A9}" srcOrd="13" destOrd="0" presId="urn:microsoft.com/office/officeart/2005/8/layout/hList7"/>
    <dgm:cxn modelId="{98AF92FD-D7EF-4898-A5D7-B221F7B5A163}" type="presParOf" srcId="{5D640DB0-A455-400A-95FD-42E74FE1E9A0}" destId="{B61AD9E2-0DA2-4864-A9AF-0D9D38C842B9}" srcOrd="14" destOrd="0" presId="urn:microsoft.com/office/officeart/2005/8/layout/hList7"/>
    <dgm:cxn modelId="{9F35585E-ACEE-447D-ACBB-C0E07C322BC3}" type="presParOf" srcId="{B61AD9E2-0DA2-4864-A9AF-0D9D38C842B9}" destId="{A0A79184-B722-49A0-9845-9A4F3415BA0A}" srcOrd="0" destOrd="0" presId="urn:microsoft.com/office/officeart/2005/8/layout/hList7"/>
    <dgm:cxn modelId="{E231D3D2-69E9-4F31-9401-F298E7B429BC}" type="presParOf" srcId="{B61AD9E2-0DA2-4864-A9AF-0D9D38C842B9}" destId="{488015B0-CD7F-4888-AB23-C9E35BD610B3}" srcOrd="1" destOrd="0" presId="urn:microsoft.com/office/officeart/2005/8/layout/hList7"/>
    <dgm:cxn modelId="{D6CCF6AF-C9B2-495E-A3DB-48191F9DE724}" type="presParOf" srcId="{B61AD9E2-0DA2-4864-A9AF-0D9D38C842B9}" destId="{C9515927-BF95-422D-802D-E44D7B63909B}" srcOrd="2" destOrd="0" presId="urn:microsoft.com/office/officeart/2005/8/layout/hList7"/>
    <dgm:cxn modelId="{E43AC3B4-EA20-43B8-A791-8529A13F1BE6}" type="presParOf" srcId="{B61AD9E2-0DA2-4864-A9AF-0D9D38C842B9}" destId="{60966A5C-0895-40F7-B192-6A5135BAAF4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E6574-9E88-4B4C-956A-9325D11A7D99}">
      <dsp:nvSpPr>
        <dsp:cNvPr id="0" name=""/>
        <dsp:cNvSpPr/>
      </dsp:nvSpPr>
      <dsp:spPr>
        <a:xfrm>
          <a:off x="8107" y="0"/>
          <a:ext cx="1436705" cy="4842933"/>
        </a:xfrm>
        <a:prstGeom prst="roundRect">
          <a:avLst>
            <a:gd name="adj" fmla="val 10000"/>
          </a:avLst>
        </a:prstGeom>
        <a:solidFill>
          <a:srgbClr val="8515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endParaRPr lang="en-US" sz="1600" b="1" kern="1200" dirty="0"/>
        </a:p>
      </dsp:txBody>
      <dsp:txXfrm>
        <a:off x="8107" y="1937173"/>
        <a:ext cx="1436705" cy="1937173"/>
      </dsp:txXfrm>
    </dsp:sp>
    <dsp:sp modelId="{E71E487B-8E74-4774-B2B6-1EF7570C425C}">
      <dsp:nvSpPr>
        <dsp:cNvPr id="0" name=""/>
        <dsp:cNvSpPr/>
      </dsp:nvSpPr>
      <dsp:spPr>
        <a:xfrm>
          <a:off x="468311" y="788657"/>
          <a:ext cx="516297" cy="616533"/>
        </a:xfrm>
        <a:prstGeom prst="ellipse">
          <a:avLst/>
        </a:prstGeom>
        <a:solidFill>
          <a:srgbClr val="8515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EDDB0-7E9B-46D0-A97A-D202D3C21943}">
      <dsp:nvSpPr>
        <dsp:cNvPr id="0" name=""/>
        <dsp:cNvSpPr/>
      </dsp:nvSpPr>
      <dsp:spPr>
        <a:xfrm>
          <a:off x="1487914" y="0"/>
          <a:ext cx="1436705" cy="4842933"/>
        </a:xfrm>
        <a:prstGeom prst="roundRect">
          <a:avLst>
            <a:gd name="adj" fmla="val 10000"/>
          </a:avLst>
        </a:prstGeom>
        <a:solidFill>
          <a:srgbClr val="448D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600" b="1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600" b="1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600" b="1" kern="1200" dirty="0">
            <a:latin typeface="+mn-lt"/>
          </a:endParaRPr>
        </a:p>
      </dsp:txBody>
      <dsp:txXfrm>
        <a:off x="1487914" y="1937173"/>
        <a:ext cx="1436705" cy="1937173"/>
      </dsp:txXfrm>
    </dsp:sp>
    <dsp:sp modelId="{D170F7B9-EB10-488B-A747-0DA477D91822}">
      <dsp:nvSpPr>
        <dsp:cNvPr id="0" name=""/>
        <dsp:cNvSpPr/>
      </dsp:nvSpPr>
      <dsp:spPr>
        <a:xfrm>
          <a:off x="1903626" y="735527"/>
          <a:ext cx="605282" cy="722794"/>
        </a:xfrm>
        <a:prstGeom prst="ellipse">
          <a:avLst/>
        </a:prstGeom>
        <a:solidFill>
          <a:srgbClr val="448DC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AA07A-125E-4B8B-BF37-EFBBA9215A34}">
      <dsp:nvSpPr>
        <dsp:cNvPr id="0" name=""/>
        <dsp:cNvSpPr/>
      </dsp:nvSpPr>
      <dsp:spPr>
        <a:xfrm>
          <a:off x="2967721" y="0"/>
          <a:ext cx="1436705" cy="4842933"/>
        </a:xfrm>
        <a:prstGeom prst="roundRect">
          <a:avLst>
            <a:gd name="adj" fmla="val 10000"/>
          </a:avLst>
        </a:prstGeom>
        <a:solidFill>
          <a:srgbClr val="7F7F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</dsp:txBody>
      <dsp:txXfrm>
        <a:off x="2967721" y="1937173"/>
        <a:ext cx="1436705" cy="1937173"/>
      </dsp:txXfrm>
    </dsp:sp>
    <dsp:sp modelId="{0BF83484-5923-49A1-AE6B-67C7D315FC71}">
      <dsp:nvSpPr>
        <dsp:cNvPr id="0" name=""/>
        <dsp:cNvSpPr/>
      </dsp:nvSpPr>
      <dsp:spPr>
        <a:xfrm>
          <a:off x="3337860" y="681106"/>
          <a:ext cx="696427" cy="831635"/>
        </a:xfrm>
        <a:prstGeom prst="ellipse">
          <a:avLst/>
        </a:prstGeom>
        <a:solidFill>
          <a:schemeClr val="bg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A7A44-BE60-43A1-9FA7-877BDB2919E5}">
      <dsp:nvSpPr>
        <dsp:cNvPr id="0" name=""/>
        <dsp:cNvSpPr/>
      </dsp:nvSpPr>
      <dsp:spPr>
        <a:xfrm>
          <a:off x="4458634" y="0"/>
          <a:ext cx="422836" cy="484293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600" b="1" kern="1200" dirty="0"/>
        </a:p>
      </dsp:txBody>
      <dsp:txXfrm>
        <a:off x="4458634" y="1937173"/>
        <a:ext cx="422836" cy="1937173"/>
      </dsp:txXfrm>
    </dsp:sp>
    <dsp:sp modelId="{B54C15E6-27D1-4E42-9D71-F2339947E797}">
      <dsp:nvSpPr>
        <dsp:cNvPr id="0" name=""/>
        <dsp:cNvSpPr/>
      </dsp:nvSpPr>
      <dsp:spPr>
        <a:xfrm>
          <a:off x="4588133" y="1003799"/>
          <a:ext cx="141627" cy="186250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EFB84-0F11-4F76-8A58-00E111C379B0}">
      <dsp:nvSpPr>
        <dsp:cNvPr id="0" name=""/>
        <dsp:cNvSpPr/>
      </dsp:nvSpPr>
      <dsp:spPr>
        <a:xfrm>
          <a:off x="4913467" y="0"/>
          <a:ext cx="1436705" cy="4842933"/>
        </a:xfrm>
        <a:prstGeom prst="roundRect">
          <a:avLst>
            <a:gd name="adj" fmla="val 10000"/>
          </a:avLst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endParaRPr lang="en-US" sz="1600" b="1" kern="1200" dirty="0"/>
        </a:p>
      </dsp:txBody>
      <dsp:txXfrm>
        <a:off x="4913467" y="1937173"/>
        <a:ext cx="1436705" cy="1937173"/>
      </dsp:txXfrm>
    </dsp:sp>
    <dsp:sp modelId="{71B9BD97-D200-443B-938B-CFBB21D95B40}">
      <dsp:nvSpPr>
        <dsp:cNvPr id="0" name=""/>
        <dsp:cNvSpPr/>
      </dsp:nvSpPr>
      <dsp:spPr>
        <a:xfrm>
          <a:off x="5285672" y="718827"/>
          <a:ext cx="696427" cy="831635"/>
        </a:xfrm>
        <a:prstGeom prst="ellipse">
          <a:avLst/>
        </a:prstGeom>
        <a:solidFill>
          <a:srgbClr val="2F559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BC88F-327C-433D-B767-6C60E68087B3}">
      <dsp:nvSpPr>
        <dsp:cNvPr id="0" name=""/>
        <dsp:cNvSpPr/>
      </dsp:nvSpPr>
      <dsp:spPr>
        <a:xfrm>
          <a:off x="6393274" y="0"/>
          <a:ext cx="1436705" cy="4842933"/>
        </a:xfrm>
        <a:prstGeom prst="roundRect">
          <a:avLst>
            <a:gd name="adj" fmla="val 10000"/>
          </a:avLst>
        </a:prstGeom>
        <a:solidFill>
          <a:srgbClr val="C55A1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3000"/>
            </a:spcAft>
            <a:buNone/>
          </a:pPr>
          <a:endParaRPr lang="en-US" sz="1600" b="1" kern="1200" dirty="0">
            <a:latin typeface="+mn-lt"/>
          </a:endParaRPr>
        </a:p>
      </dsp:txBody>
      <dsp:txXfrm>
        <a:off x="6393274" y="1937173"/>
        <a:ext cx="1436705" cy="1937173"/>
      </dsp:txXfrm>
    </dsp:sp>
    <dsp:sp modelId="{48BA1BCA-1A2C-4251-89FA-CA24223C3793}">
      <dsp:nvSpPr>
        <dsp:cNvPr id="0" name=""/>
        <dsp:cNvSpPr/>
      </dsp:nvSpPr>
      <dsp:spPr>
        <a:xfrm>
          <a:off x="6763413" y="681106"/>
          <a:ext cx="696427" cy="831635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3C375-8F8A-45BB-AD2E-5B2C8EE561E5}">
      <dsp:nvSpPr>
        <dsp:cNvPr id="0" name=""/>
        <dsp:cNvSpPr/>
      </dsp:nvSpPr>
      <dsp:spPr>
        <a:xfrm>
          <a:off x="7873081" y="0"/>
          <a:ext cx="1436705" cy="4842933"/>
        </a:xfrm>
        <a:prstGeom prst="roundRect">
          <a:avLst>
            <a:gd name="adj" fmla="val 10000"/>
          </a:avLst>
        </a:prstGeom>
        <a:solidFill>
          <a:srgbClr val="333F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600" b="1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600" b="1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600" b="1" kern="1200" dirty="0">
            <a:latin typeface="+mn-lt"/>
          </a:endParaRPr>
        </a:p>
      </dsp:txBody>
      <dsp:txXfrm>
        <a:off x="7873081" y="1937173"/>
        <a:ext cx="1436705" cy="1937173"/>
      </dsp:txXfrm>
    </dsp:sp>
    <dsp:sp modelId="{E908060A-04DE-4B34-A6C7-3CC86E6BA136}">
      <dsp:nvSpPr>
        <dsp:cNvPr id="0" name=""/>
        <dsp:cNvSpPr/>
      </dsp:nvSpPr>
      <dsp:spPr>
        <a:xfrm>
          <a:off x="8243220" y="681106"/>
          <a:ext cx="696427" cy="831635"/>
        </a:xfrm>
        <a:prstGeom prst="ellipse">
          <a:avLst/>
        </a:prstGeom>
        <a:solidFill>
          <a:schemeClr val="tx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A79184-B722-49A0-9845-9A4F3415BA0A}">
      <dsp:nvSpPr>
        <dsp:cNvPr id="0" name=""/>
        <dsp:cNvSpPr/>
      </dsp:nvSpPr>
      <dsp:spPr>
        <a:xfrm>
          <a:off x="9352888" y="0"/>
          <a:ext cx="1436705" cy="4842933"/>
        </a:xfrm>
        <a:prstGeom prst="roundRect">
          <a:avLst>
            <a:gd name="adj" fmla="val 10000"/>
          </a:avLst>
        </a:prstGeom>
        <a:solidFill>
          <a:srgbClr val="548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2800"/>
            </a:spcAft>
            <a:buNone/>
          </a:pPr>
          <a:endParaRPr lang="en-US" sz="1600" b="1" kern="120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2800"/>
            </a:spcAft>
            <a:buNone/>
          </a:pPr>
          <a:endParaRPr lang="en-US" sz="1600" b="1" kern="1200" dirty="0">
            <a:latin typeface="+mn-lt"/>
          </a:endParaRPr>
        </a:p>
      </dsp:txBody>
      <dsp:txXfrm>
        <a:off x="9352888" y="1937173"/>
        <a:ext cx="1436705" cy="1937173"/>
      </dsp:txXfrm>
    </dsp:sp>
    <dsp:sp modelId="{60966A5C-0895-40F7-B192-6A5135BAAF44}">
      <dsp:nvSpPr>
        <dsp:cNvPr id="0" name=""/>
        <dsp:cNvSpPr/>
      </dsp:nvSpPr>
      <dsp:spPr>
        <a:xfrm>
          <a:off x="9753035" y="716940"/>
          <a:ext cx="636411" cy="759967"/>
        </a:xfrm>
        <a:prstGeom prst="ellipse">
          <a:avLst/>
        </a:prstGeom>
        <a:solidFill>
          <a:srgbClr val="5482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810DA-E68E-4B35-BD97-CCC9D8EBAFA7}">
      <dsp:nvSpPr>
        <dsp:cNvPr id="0" name=""/>
        <dsp:cNvSpPr/>
      </dsp:nvSpPr>
      <dsp:spPr>
        <a:xfrm>
          <a:off x="4928779" y="3505202"/>
          <a:ext cx="5809137" cy="527983"/>
        </a:xfrm>
        <a:prstGeom prst="leftRightArrow">
          <a:avLst/>
        </a:prstGeom>
        <a:solidFill>
          <a:schemeClr val="bg1">
            <a:lumMod val="85000"/>
          </a:schemeClr>
        </a:solidFill>
        <a:ln w="2222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image" Target="../media/image1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6864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75" y="0"/>
            <a:ext cx="3038258" cy="466864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DCCD3838-0598-4E36-A5DB-E483CC8EFBE6}" type="datetimeFigureOut">
              <a:rPr lang="en-US"/>
              <a:pPr>
                <a:defRPr/>
              </a:pPr>
              <a:t>6/24/20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538"/>
            <a:ext cx="3038258" cy="466863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75" y="8829538"/>
            <a:ext cx="3038258" cy="466863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5E28D224-C47D-45AE-87AB-8BE75C9C7F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wrap="square" lIns="93162" tIns="46581" rIns="93162" bIns="4658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575" y="0"/>
            <a:ext cx="3038258" cy="465292"/>
          </a:xfrm>
          <a:prstGeom prst="rect">
            <a:avLst/>
          </a:prstGeom>
        </p:spPr>
        <p:txBody>
          <a:bodyPr vert="horz" wrap="square" lIns="93162" tIns="46581" rIns="93162" bIns="465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44C94C4-EF1F-4B02-AF1D-253EC54FED9E}" type="datetimeFigureOut">
              <a:rPr lang="en-US" altLang="en-US"/>
              <a:pPr>
                <a:defRPr/>
              </a:pPr>
              <a:t>6/24/20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1" rIns="93162" bIns="4658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13" y="4415556"/>
            <a:ext cx="5609574" cy="4182908"/>
          </a:xfrm>
          <a:prstGeom prst="rect">
            <a:avLst/>
          </a:prstGeom>
        </p:spPr>
        <p:txBody>
          <a:bodyPr vert="horz" lIns="93162" tIns="46581" rIns="93162" bIns="4658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537"/>
            <a:ext cx="3038258" cy="465292"/>
          </a:xfrm>
          <a:prstGeom prst="rect">
            <a:avLst/>
          </a:prstGeom>
        </p:spPr>
        <p:txBody>
          <a:bodyPr vert="horz" wrap="square" lIns="93162" tIns="46581" rIns="93162" bIns="4658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575" y="8829537"/>
            <a:ext cx="3038258" cy="465292"/>
          </a:xfrm>
          <a:prstGeom prst="rect">
            <a:avLst/>
          </a:prstGeom>
        </p:spPr>
        <p:txBody>
          <a:bodyPr vert="horz" wrap="square" lIns="93162" tIns="46581" rIns="93162" bIns="465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937A305-7C3B-483F-8DDB-079F9E7BD27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1402" indent="-288402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5164" indent="-23072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8164" indent="-23072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165" indent="-23072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0136" indent="-230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9106" indent="-230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8077" indent="-230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77047" indent="-230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FE9FE32-3206-443B-BA3A-4A0FB84E1999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096501B-3C79-40B0-81BA-7C0B9976C4AC}" type="slidenum">
              <a:rPr lang="en-US" altLang="en-US" sz="1300">
                <a:solidFill>
                  <a:srgbClr val="000000"/>
                </a:solidFill>
              </a:rPr>
              <a:pPr/>
              <a:t>16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4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096501B-3C79-40B0-81BA-7C0B9976C4AC}" type="slidenum">
              <a:rPr lang="en-US" altLang="en-US" sz="1300">
                <a:solidFill>
                  <a:srgbClr val="000000"/>
                </a:solidFill>
              </a:rPr>
              <a:pPr/>
              <a:t>17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9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096501B-3C79-40B0-81BA-7C0B9976C4AC}" type="slidenum">
              <a:rPr lang="en-US" altLang="en-US" sz="1300">
                <a:solidFill>
                  <a:srgbClr val="000000"/>
                </a:solidFill>
              </a:rPr>
              <a:pPr/>
              <a:t>18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39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096501B-3C79-40B0-81BA-7C0B9976C4AC}" type="slidenum">
              <a:rPr lang="en-US" altLang="en-US" sz="1300">
                <a:solidFill>
                  <a:srgbClr val="000000"/>
                </a:solidFill>
              </a:rPr>
              <a:pPr/>
              <a:t>19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87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Information Technology; Growth</a:t>
            </a:r>
          </a:p>
          <a:p>
            <a:endParaRPr lang="en-US" altLang="en-US" dirty="0"/>
          </a:p>
          <a:p>
            <a:r>
              <a:rPr lang="en-US" altLang="en-US" dirty="0"/>
              <a:t>Original $22M</a:t>
            </a:r>
          </a:p>
          <a:p>
            <a:r>
              <a:rPr lang="en-US" altLang="en-US" dirty="0"/>
              <a:t>Rebalance $15.5$</a:t>
            </a:r>
          </a:p>
          <a:p>
            <a:endParaRPr lang="en-US" altLang="en-US" dirty="0"/>
          </a:p>
          <a:p>
            <a:r>
              <a:rPr lang="en-US" altLang="en-US" dirty="0"/>
              <a:t>GMP amend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Added $2,506,081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Original GMP amount 16,780,000 approved on 12/11/18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1" dirty="0">
              <a:solidFill>
                <a:prstClr val="black"/>
              </a:solidFill>
              <a:latin typeface="Century Gothic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14.5%</a:t>
            </a:r>
          </a:p>
          <a:p>
            <a:endParaRPr lang="en-US" altLang="en-US" dirty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3C6FC10-D528-4866-863D-47024A6AA1B1}" type="slidenum">
              <a:rPr lang="en-US" altLang="en-US" sz="1300">
                <a:solidFill>
                  <a:srgbClr val="000000"/>
                </a:solidFill>
              </a:rPr>
              <a:pPr/>
              <a:t>20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53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21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51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22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2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23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11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24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0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25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4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300" indent="-2873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570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766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21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EB2FEF6-E145-4F3B-8E9D-5D18A8CD2AB8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26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37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27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98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r>
              <a:rPr lang="en-US" altLang="en-US" dirty="0"/>
              <a:t>ICON THEME: Advanced Manufacturing; Growth</a:t>
            </a:r>
          </a:p>
          <a:p>
            <a:endParaRPr lang="en-US" altLang="en-US" dirty="0"/>
          </a:p>
          <a:p>
            <a:r>
              <a:rPr lang="en-US" altLang="en-US" dirty="0"/>
              <a:t>Original $20M</a:t>
            </a:r>
          </a:p>
          <a:p>
            <a:r>
              <a:rPr lang="en-US" altLang="en-US" dirty="0"/>
              <a:t>Rebalance $22.4</a:t>
            </a:r>
          </a:p>
          <a:p>
            <a:r>
              <a:rPr lang="en-US" altLang="en-US" dirty="0"/>
              <a:t>Other funding $1.4M</a:t>
            </a:r>
          </a:p>
          <a:p>
            <a:r>
              <a:rPr lang="en-US" altLang="en-US" dirty="0"/>
              <a:t>MTN $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SMWVBE: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 15%</a:t>
            </a:r>
          </a:p>
          <a:p>
            <a:endParaRPr lang="en-US" alt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E76312A-F586-4FBD-A944-962912574047}" type="slidenum">
              <a:rPr lang="en-US" altLang="en-US" sz="1300">
                <a:solidFill>
                  <a:srgbClr val="000000"/>
                </a:solidFill>
              </a:rPr>
              <a:pPr/>
              <a:t>28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21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Finance; Information Technology, and Growth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 $10M</a:t>
            </a:r>
          </a:p>
          <a:p>
            <a:r>
              <a:rPr lang="en-US" altLang="en-US" dirty="0"/>
              <a:t>Rebalance $14M</a:t>
            </a:r>
          </a:p>
          <a:p>
            <a:r>
              <a:rPr lang="en-US" altLang="en-US" dirty="0"/>
              <a:t>Other funding $.7M</a:t>
            </a:r>
          </a:p>
          <a:p>
            <a:r>
              <a:rPr lang="en-US" altLang="en-US" dirty="0"/>
              <a:t>MTN $-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SMWVBE: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%</a:t>
            </a:r>
          </a:p>
          <a:p>
            <a:endParaRPr lang="en-US" alt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E76312A-F586-4FBD-A944-962912574047}" type="slidenum">
              <a:rPr lang="en-US" altLang="en-US" sz="1300">
                <a:solidFill>
                  <a:srgbClr val="000000"/>
                </a:solidFill>
              </a:rPr>
              <a:pPr/>
              <a:t>32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13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B6BDD79A-F879-4AED-A6B1-F07B646C03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E80496A7-472E-400B-93E1-F64497E7CF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72D95696-B97F-4305-9CDB-1CECBEA1B0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28663" indent="-2794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20775" indent="-2238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70038" indent="-2238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19300" indent="-2238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76500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33700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90900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48100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0040560-7B2F-418F-95DE-6C04ABF47621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AF7DD493-9553-41BF-AF8E-3B4B6222B7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FCA9AA8F-D8B0-477F-9CF5-6EA5FEF67C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A2B6F10B-18D4-4296-B98B-1BD56D1CB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28663" indent="-2794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20775" indent="-2238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70038" indent="-2238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19300" indent="-2238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76500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33700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90900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48100" indent="-223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7A20DED-83D8-452A-BF16-2A27A53A6E55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Growth and Student Support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 $16M</a:t>
            </a:r>
          </a:p>
          <a:p>
            <a:r>
              <a:rPr lang="en-US" altLang="en-US" dirty="0"/>
              <a:t>Rebalance $19M</a:t>
            </a:r>
          </a:p>
          <a:p>
            <a:r>
              <a:rPr lang="en-US" altLang="en-US" dirty="0"/>
              <a:t>40% materials are already purchased 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SMWVBE: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39.56%</a:t>
            </a:r>
          </a:p>
          <a:p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02A3D39-62B0-4D6E-8AC0-DD1C2967C0AB}" type="slidenum">
              <a:rPr lang="en-US" altLang="en-US" sz="1300">
                <a:solidFill>
                  <a:srgbClr val="000000"/>
                </a:solidFill>
              </a:rPr>
              <a:pPr/>
              <a:t>42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1FC6C5D-9CD1-4BCF-A39D-B94F61571D80}" type="slidenum">
              <a:rPr lang="en-US" altLang="en-US" sz="1300">
                <a:solidFill>
                  <a:srgbClr val="000000"/>
                </a:solidFill>
              </a:rPr>
              <a:pPr/>
              <a:t>43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58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1FC6C5D-9CD1-4BCF-A39D-B94F61571D80}" type="slidenum">
              <a:rPr lang="en-US" altLang="en-US" sz="1300">
                <a:solidFill>
                  <a:srgbClr val="000000"/>
                </a:solidFill>
              </a:rPr>
              <a:pPr/>
              <a:t>44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67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8988" indent="-3032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025" indent="-2428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1800" indent="-2428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163" indent="-2428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63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035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607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179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D07E808-04E1-4005-82F3-AFDFA9E40444}" type="slidenum">
              <a:rPr lang="en-US" altLang="en-US" sz="1300">
                <a:solidFill>
                  <a:srgbClr val="000000"/>
                </a:solidFill>
              </a:rPr>
              <a:pPr/>
              <a:t>45</a:t>
            </a:fld>
            <a:endParaRPr lang="en-US" altLang="en-US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37A305-7C3B-483F-8DDB-079F9E7BD279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3196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1FC6C5D-9CD1-4BCF-A39D-B94F61571D80}" type="slidenum">
              <a:rPr lang="en-US" altLang="en-US" sz="1300">
                <a:solidFill>
                  <a:srgbClr val="000000"/>
                </a:solidFill>
              </a:rPr>
              <a:pPr/>
              <a:t>46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12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8988" indent="-3032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025" indent="-2428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1800" indent="-2428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163" indent="-2428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63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035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607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179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32D403C-56D8-4919-8A86-843FDF6E3468}" type="slidenum">
              <a:rPr lang="en-US" altLang="en-US" sz="1300">
                <a:solidFill>
                  <a:srgbClr val="000000"/>
                </a:solidFill>
              </a:rPr>
              <a:pPr/>
              <a:t>47</a:t>
            </a:fld>
            <a:endParaRPr lang="en-US" altLang="en-US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Growth</a:t>
            </a:r>
          </a:p>
          <a:p>
            <a:endParaRPr lang="en-US" altLang="en-US" dirty="0"/>
          </a:p>
          <a:p>
            <a:r>
              <a:rPr lang="en-US" altLang="en-US" dirty="0"/>
              <a:t>Original $4.5</a:t>
            </a:r>
          </a:p>
          <a:p>
            <a:r>
              <a:rPr lang="en-US" altLang="en-US" dirty="0"/>
              <a:t>Rebalance $2.6M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B566795-E9ED-465F-8AC7-716B016B1AD7}" type="slidenum">
              <a:rPr lang="en-US" altLang="en-US" sz="1300">
                <a:solidFill>
                  <a:srgbClr val="000000"/>
                </a:solidFill>
              </a:rPr>
              <a:pPr/>
              <a:t>48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70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Student Support, Finance; and Growth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 $20M</a:t>
            </a:r>
          </a:p>
          <a:p>
            <a:r>
              <a:rPr lang="en-US" altLang="en-US" dirty="0"/>
              <a:t>Rebalance $10.3M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%</a:t>
            </a:r>
          </a:p>
          <a:p>
            <a:endParaRPr lang="en-US" alt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21FBDC-DF2B-4376-85A6-931A4BC3847E}" type="slidenum">
              <a:rPr lang="en-US" altLang="en-US" sz="1300">
                <a:solidFill>
                  <a:srgbClr val="000000"/>
                </a:solidFill>
              </a:rPr>
              <a:pPr/>
              <a:t>49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34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448D1D8B-55A9-41A5-BF1B-8AC19C457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59570BB6-910E-4B10-B55B-316A530CB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1D49ED67-0E53-47E3-A512-B5ECD52CAB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AF70215-1278-4E9C-8169-9B55633227B0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32CAA6D2-917D-4C94-96EA-BD8FF943F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9E83F0FF-DCDA-4A97-B1C5-985E88E9A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C2C84809-346D-4C71-9870-80DD7D359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222D90-5B5D-484C-9259-2D28D2635622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B9E2DFE9-87FF-4466-96CE-8868B1BE09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4D517BC-9DE5-4CC1-8A32-AA778BCC4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0B67B368-A372-4618-9C20-CB4AE6ED20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AA92D35-860A-4695-86E7-ED709E8527AA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AB99BDDE-4146-4453-95A3-5C062B3F8F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4C235870-CE98-4523-AED4-8FFE12FD2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182D685F-2865-40DB-9C3C-493C6EDF45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8E71AA9-0020-44FC-A3F0-2BB268A8B233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Red dot visually of the construction and those to come in future.</a:t>
            </a:r>
          </a:p>
          <a:p>
            <a:endParaRPr lang="en-US" altLang="en-US" dirty="0"/>
          </a:p>
          <a:p>
            <a:r>
              <a:rPr lang="en-US" altLang="en-US" dirty="0"/>
              <a:t>Target Completion dates are past (Feb and March – shouldn’t that be future?)</a:t>
            </a:r>
          </a:p>
        </p:txBody>
      </p:sp>
      <p:sp>
        <p:nvSpPr>
          <p:cNvPr id="245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5A2970B-1934-4A7B-BBFA-DFF8509C64EB}" type="slidenum">
              <a:rPr lang="en-US" altLang="en-US" sz="1200"/>
              <a:pPr/>
              <a:t>58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27551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r>
              <a:rPr lang="en-US" altLang="en-US" dirty="0"/>
              <a:t>ICON THEME:   Student Support, Information Technology, Growths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 $17 M</a:t>
            </a:r>
          </a:p>
          <a:p>
            <a:r>
              <a:rPr lang="en-US" altLang="en-US" dirty="0"/>
              <a:t>Rebalance $19M</a:t>
            </a:r>
          </a:p>
          <a:p>
            <a:r>
              <a:rPr lang="en-US" altLang="en-US" dirty="0"/>
              <a:t>Estimate to complete is the difference between total GO Bond less expenses.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Original GMP amount $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14,045,605 deducted ($190,139.00)</a:t>
            </a:r>
          </a:p>
          <a:p>
            <a:r>
              <a:rPr lang="en-US" altLang="en-US" dirty="0"/>
              <a:t>Original GMP approve date 12.11.18</a:t>
            </a:r>
          </a:p>
          <a:p>
            <a:endParaRPr lang="en-US" altLang="en-US" dirty="0"/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17%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If there is amendment, make to sure to include in the Stats</a:t>
            </a:r>
          </a:p>
          <a:p>
            <a:r>
              <a:rPr lang="en-US" altLang="en-US" dirty="0"/>
              <a:t>Also include amend date </a:t>
            </a:r>
          </a:p>
          <a:p>
            <a:endParaRPr lang="en-US" altLang="en-US" dirty="0"/>
          </a:p>
          <a:p>
            <a:r>
              <a:rPr lang="en-US" altLang="en-US" dirty="0"/>
              <a:t>If Academic its about the students</a:t>
            </a:r>
          </a:p>
          <a:p>
            <a:r>
              <a:rPr lang="en-US" altLang="en-US" dirty="0"/>
              <a:t>If its welcome center –</a:t>
            </a:r>
          </a:p>
          <a:p>
            <a:r>
              <a:rPr lang="en-US" altLang="en-US" dirty="0"/>
              <a:t>Place the Icons near the name.</a:t>
            </a:r>
          </a:p>
          <a:p>
            <a:r>
              <a:rPr lang="en-US" altLang="en-US" dirty="0"/>
              <a:t>Remove special purposes</a:t>
            </a:r>
          </a:p>
          <a:p>
            <a:endParaRPr lang="en-US" altLang="en-US" dirty="0"/>
          </a:p>
          <a:p>
            <a:r>
              <a:rPr lang="en-US" altLang="en-US" dirty="0"/>
              <a:t>Expenses are showing the first buckets actuals.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21FBDC-DF2B-4376-85A6-931A4BC3847E}" type="slidenum">
              <a:rPr lang="en-US" altLang="en-US" sz="1300">
                <a:solidFill>
                  <a:srgbClr val="000000"/>
                </a:solidFill>
              </a:rPr>
              <a:pPr/>
              <a:t>60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300" indent="-2873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570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766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21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EB2FEF6-E145-4F3B-8E9D-5D18A8CD2AB8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60414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61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673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62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63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560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r>
              <a:rPr lang="en-US" altLang="en-US" dirty="0"/>
              <a:t>ICON THEME:  Growth</a:t>
            </a:r>
          </a:p>
          <a:p>
            <a:endParaRPr lang="en-US" altLang="en-US" dirty="0"/>
          </a:p>
          <a:p>
            <a:r>
              <a:rPr lang="en-US" altLang="en-US" dirty="0"/>
              <a:t>Original $9 M</a:t>
            </a:r>
          </a:p>
          <a:p>
            <a:r>
              <a:rPr lang="en-US" altLang="en-US" dirty="0"/>
              <a:t>Rebalance $9.8M</a:t>
            </a:r>
          </a:p>
          <a:p>
            <a:r>
              <a:rPr lang="en-US" altLang="en-US" dirty="0"/>
              <a:t>Estimate to complete is the difference between total GO Bond less expenses</a:t>
            </a:r>
          </a:p>
          <a:p>
            <a:endParaRPr lang="en-US" altLang="en-US" dirty="0"/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Original GMP amount $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7,968,892 added $391,351.00</a:t>
            </a:r>
            <a:endParaRPr lang="en-US" altLang="en-US" sz="1200" b="1" dirty="0">
              <a:solidFill>
                <a:prstClr val="black"/>
              </a:solidFill>
              <a:latin typeface="Century Gothic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Original GMP approved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12.11.18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22%</a:t>
            </a:r>
          </a:p>
          <a:p>
            <a:endParaRPr lang="en-US" alt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EB8D7B3-39A3-43CA-B182-7537CD183CBC}" type="slidenum">
              <a:rPr lang="en-US" altLang="en-US" sz="1300">
                <a:solidFill>
                  <a:srgbClr val="000000"/>
                </a:solidFill>
              </a:rPr>
              <a:pPr/>
              <a:t>64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r>
              <a:rPr lang="en-US" altLang="en-US" dirty="0"/>
              <a:t>ICON THEME:  Growth</a:t>
            </a:r>
          </a:p>
          <a:p>
            <a:endParaRPr lang="en-US" altLang="en-US" dirty="0"/>
          </a:p>
          <a:p>
            <a:r>
              <a:rPr lang="en-US" altLang="en-US" dirty="0"/>
              <a:t>Original $9 M</a:t>
            </a:r>
          </a:p>
          <a:p>
            <a:r>
              <a:rPr lang="en-US" altLang="en-US" dirty="0"/>
              <a:t>Rebalance $9.8M</a:t>
            </a:r>
          </a:p>
          <a:p>
            <a:r>
              <a:rPr lang="en-US" altLang="en-US" dirty="0"/>
              <a:t>Estimate to complete is the difference between total GO Bond less expenses</a:t>
            </a:r>
          </a:p>
          <a:p>
            <a:endParaRPr lang="en-US" altLang="en-US" dirty="0"/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Original GMP amount $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7,968,892 added $391,351.00</a:t>
            </a:r>
            <a:endParaRPr lang="en-US" altLang="en-US" sz="1200" b="1" dirty="0">
              <a:solidFill>
                <a:prstClr val="black"/>
              </a:solidFill>
              <a:latin typeface="Century Gothic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Original GMP approved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12.11.18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22%</a:t>
            </a:r>
          </a:p>
          <a:p>
            <a:endParaRPr lang="en-US" alt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EB8D7B3-39A3-43CA-B182-7537CD183CBC}" type="slidenum">
              <a:rPr lang="en-US" altLang="en-US" sz="1300">
                <a:solidFill>
                  <a:srgbClr val="000000"/>
                </a:solidFill>
              </a:rPr>
              <a:pPr/>
              <a:t>65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07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r>
              <a:rPr lang="en-US" altLang="en-US" dirty="0"/>
              <a:t>ICON THEME:  Growth</a:t>
            </a:r>
          </a:p>
          <a:p>
            <a:endParaRPr lang="en-US" altLang="en-US" dirty="0"/>
          </a:p>
          <a:p>
            <a:r>
              <a:rPr lang="en-US" altLang="en-US" dirty="0"/>
              <a:t>Original $9 M</a:t>
            </a:r>
          </a:p>
          <a:p>
            <a:r>
              <a:rPr lang="en-US" altLang="en-US" dirty="0"/>
              <a:t>Rebalance $9.8M</a:t>
            </a:r>
          </a:p>
          <a:p>
            <a:r>
              <a:rPr lang="en-US" altLang="en-US" dirty="0"/>
              <a:t>Estimate to complete is the difference between total GO Bond less expenses</a:t>
            </a:r>
          </a:p>
          <a:p>
            <a:endParaRPr lang="en-US" altLang="en-US" dirty="0"/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Original GMP amount $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7,968,892 added $391,351.00</a:t>
            </a:r>
            <a:endParaRPr lang="en-US" altLang="en-US" sz="1200" b="1" dirty="0">
              <a:solidFill>
                <a:prstClr val="black"/>
              </a:solidFill>
              <a:latin typeface="Century Gothic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Original GMP approved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12.11.18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22%</a:t>
            </a:r>
          </a:p>
          <a:p>
            <a:endParaRPr lang="en-US" alt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EB8D7B3-39A3-43CA-B182-7537CD183CBC}" type="slidenum">
              <a:rPr lang="en-US" altLang="en-US" sz="1300">
                <a:solidFill>
                  <a:srgbClr val="000000"/>
                </a:solidFill>
              </a:rPr>
              <a:pPr/>
              <a:t>66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35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 Growth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 $3 M</a:t>
            </a:r>
          </a:p>
          <a:p>
            <a:r>
              <a:rPr lang="en-US" altLang="en-US" dirty="0"/>
              <a:t>Rebalance $2.8M</a:t>
            </a:r>
          </a:p>
          <a:p>
            <a:r>
              <a:rPr lang="en-US" altLang="en-US" dirty="0"/>
              <a:t>Estimate to complete is the difference between total GO Bond less expenses.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Original GMP amount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$2,700,000 deducting $(322,832.00)</a:t>
            </a:r>
          </a:p>
          <a:p>
            <a:r>
              <a:rPr lang="en-US" altLang="en-US" dirty="0"/>
              <a:t>Original GMP approve date 12.11.18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25%</a:t>
            </a:r>
            <a:endParaRPr lang="en-US" altLang="en-US" sz="1200" b="1" dirty="0">
              <a:solidFill>
                <a:prstClr val="black"/>
              </a:solidFill>
              <a:latin typeface="Century Gothic" charset="0"/>
            </a:endParaRPr>
          </a:p>
          <a:p>
            <a:endParaRPr lang="en-US" altLang="en-US" dirty="0"/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SMWVBE: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19%</a:t>
            </a:r>
          </a:p>
          <a:p>
            <a:endParaRPr lang="en-US" altLang="en-US" dirty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EE009E8-BF9C-43AB-BFA2-B9D08C4E9DBC}" type="slidenum">
              <a:rPr lang="en-US" altLang="en-US" sz="1300">
                <a:solidFill>
                  <a:srgbClr val="000000"/>
                </a:solidFill>
              </a:rPr>
              <a:pPr/>
              <a:t>67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ICON THEME: STEM LABS; Growth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Original $30M</a:t>
            </a:r>
          </a:p>
          <a:p>
            <a:r>
              <a:rPr lang="en-US" dirty="0"/>
              <a:t>Rebalance $33.9</a:t>
            </a: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SMWVBE: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37A305-7C3B-483F-8DDB-079F9E7BD279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1463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F20940D0-1C06-410C-BF4C-E15261A25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B37F8CD-4687-44D1-BBAC-FD58FB794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975641D-0A87-4117-9796-98FAA46794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E915B1-380D-4BB8-AFFF-3297E9FC8104}" type="slidenum">
              <a:rPr lang="en-US" altLang="en-US" sz="1200" smtClean="0"/>
              <a:pPr/>
              <a:t>70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0AE6ED0D-78D3-4DA6-A83B-E28051088C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04522C9-F17F-4F37-9A89-B2C80DB86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44BB121-94A2-4007-B4DF-E0F858D0D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9283D41-2DFC-49EB-9293-28B7C8C46F2C}" type="slidenum">
              <a:rPr lang="en-US" altLang="en-US" sz="1200" smtClean="0"/>
              <a:pPr/>
              <a:t>72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r>
              <a:rPr lang="en-US" altLang="en-US" b="1" dirty="0"/>
              <a:t>GMP within 3 month: </a:t>
            </a:r>
            <a:r>
              <a:rPr lang="en-US" altLang="en-US" dirty="0"/>
              <a:t>.;    1 PAC:  Nat Gym  SPC Bowden 3 Auto Body     NVC:  4 STEM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/>
              <a:t>GMP approved  </a:t>
            </a:r>
            <a:r>
              <a:rPr lang="en-US" altLang="en-US" dirty="0"/>
              <a:t>1 SAC Fletcher    ETC – 2 WETC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/>
              <a:t>In Design </a:t>
            </a:r>
            <a:r>
              <a:rPr lang="en-US" altLang="en-US" dirty="0"/>
              <a:t>– SAC: 1 Childcare; 2 chance new </a:t>
            </a:r>
            <a:r>
              <a:rPr lang="en-US" altLang="en-US" dirty="0" err="1"/>
              <a:t>bldg</a:t>
            </a:r>
            <a:r>
              <a:rPr lang="en-US" altLang="en-US" dirty="0"/>
              <a:t>;  3 FRA;  4 McAllister;   PAC:  5 PPI and 6 Multipurpose   NLC: 7Stem   NVC:  8 Cypress     ETCS: 9 NWETC  and  10 SETC</a:t>
            </a:r>
          </a:p>
          <a:p>
            <a:endParaRPr lang="en-US" altLang="en-US" dirty="0"/>
          </a:p>
          <a:p>
            <a:r>
              <a:rPr lang="en-US" altLang="en-US" dirty="0"/>
              <a:t>In Construction:  SPC –THCA &amp; Norris     SAC:  Garage; PPI,      NVC:  Welcome Center &amp; Garage &amp; PPI  </a:t>
            </a:r>
          </a:p>
          <a:p>
            <a:endParaRPr lang="en-US" altLang="en-US" dirty="0"/>
          </a:p>
          <a:p>
            <a:r>
              <a:rPr lang="en-US" altLang="en-US" dirty="0"/>
              <a:t>Construction Complete:  Redundant SPC SWC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300" indent="-2873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570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766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21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D7471CD-9396-4FF6-A6CC-C6529FD9716E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702796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90A3823A-D2E8-4CC4-A011-0E0BBBBF2B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83949DB5-CBAF-4F6A-9198-2FA68A4DB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90081BE0-9255-4A3F-8A2D-2948603A85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F91E4B6-4979-45EF-BF88-F84B9A651D88}" type="slidenum">
              <a:rPr lang="en-US" altLang="en-US" sz="1200" smtClean="0"/>
              <a:pPr/>
              <a:t>73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ICON THEME: Student Support; Growth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Original $30M</a:t>
            </a:r>
          </a:p>
          <a:p>
            <a:r>
              <a:rPr lang="en-US" dirty="0"/>
              <a:t>Rebalance $33.9</a:t>
            </a: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SMWVBE: 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37A305-7C3B-483F-8DDB-079F9E7BD279}" type="slidenum">
              <a:rPr lang="en-US" altLang="en-US" smtClean="0"/>
              <a:pPr>
                <a:defRPr/>
              </a:pPr>
              <a:t>74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1704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Growth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 $8.3 +5.7 =$14M</a:t>
            </a:r>
          </a:p>
          <a:p>
            <a:r>
              <a:rPr lang="en-US" altLang="en-US" dirty="0"/>
              <a:t>Rebalance $4.7M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%</a:t>
            </a:r>
          </a:p>
          <a:p>
            <a:endParaRPr lang="en-US" alt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21FBDC-DF2B-4376-85A6-931A4BC3847E}" type="slidenum">
              <a:rPr lang="en-US" altLang="en-US" sz="1300">
                <a:solidFill>
                  <a:srgbClr val="000000"/>
                </a:solidFill>
              </a:rPr>
              <a:pPr/>
              <a:t>80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27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Add a minute order slide about the PAC CoSA funding agreement within the presentation </a:t>
            </a:r>
          </a:p>
          <a:p>
            <a:r>
              <a:rPr lang="en-US" altLang="en-US" dirty="0"/>
              <a:t>CoSA did bond same time as we did</a:t>
            </a:r>
          </a:p>
          <a:p>
            <a:r>
              <a:rPr lang="en-US" altLang="en-US" dirty="0"/>
              <a:t>59/41 % ownership</a:t>
            </a:r>
          </a:p>
          <a:p>
            <a:r>
              <a:rPr lang="en-US" altLang="en-US" dirty="0"/>
              <a:t>Funding agreement is the joint funding for construction </a:t>
            </a:r>
          </a:p>
          <a:p>
            <a:r>
              <a:rPr lang="en-US" altLang="en-US" dirty="0"/>
              <a:t>When was </a:t>
            </a:r>
            <a:r>
              <a:rPr lang="en-US" altLang="en-US" dirty="0" err="1"/>
              <a:t>nata</a:t>
            </a:r>
            <a:r>
              <a:rPr lang="en-US" altLang="en-US" dirty="0"/>
              <a:t> built? 1988  --------Mid 90’s had Olympic and used the Nat. </a:t>
            </a:r>
          </a:p>
          <a:p>
            <a:r>
              <a:rPr lang="en-US" altLang="en-US" dirty="0"/>
              <a:t>Need ACD board approval prior to CoSA Council Meeting</a:t>
            </a:r>
          </a:p>
          <a:p>
            <a:endParaRPr lang="en-US" altLang="en-US" dirty="0"/>
          </a:p>
          <a:p>
            <a:r>
              <a:rPr lang="en-US" altLang="en-US" dirty="0"/>
              <a:t>Add </a:t>
            </a:r>
            <a:r>
              <a:rPr lang="en-US" altLang="en-US" dirty="0" err="1"/>
              <a:t>add’l</a:t>
            </a:r>
            <a:r>
              <a:rPr lang="en-US" altLang="en-US" dirty="0"/>
              <a:t> MO for COSA funding agreement for Natatorium</a:t>
            </a:r>
          </a:p>
          <a:p>
            <a:endParaRPr lang="en-US" alt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8988" indent="-3032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025" indent="-2428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1800" indent="-2428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163" indent="-2428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63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035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607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17963" indent="-242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4A6EA40-E370-48F0-9F7F-6A921365474D}" type="slidenum">
              <a:rPr lang="en-US" altLang="en-US" sz="1300">
                <a:solidFill>
                  <a:srgbClr val="000000"/>
                </a:solidFill>
              </a:rPr>
              <a:pPr/>
              <a:t>81</a:t>
            </a:fld>
            <a:endParaRPr lang="en-US" alt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117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37A305-7C3B-483F-8DDB-079F9E7BD279}" type="slidenum">
              <a:rPr lang="en-US" altLang="en-US" smtClean="0"/>
              <a:pPr>
                <a:defRPr/>
              </a:pPr>
              <a:t>83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46164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Health /Bioscience; Student Support; Information Technology; and Growth</a:t>
            </a:r>
          </a:p>
          <a:p>
            <a:endParaRPr lang="en-US" altLang="en-US" dirty="0"/>
          </a:p>
          <a:p>
            <a:r>
              <a:rPr lang="en-US" altLang="en-US" dirty="0"/>
              <a:t>Original $49M</a:t>
            </a:r>
          </a:p>
          <a:p>
            <a:r>
              <a:rPr lang="en-US" altLang="en-US" dirty="0"/>
              <a:t>Rebalance $57.7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%</a:t>
            </a:r>
          </a:p>
          <a:p>
            <a:endParaRPr lang="en-US" alt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21FBDC-DF2B-4376-85A6-931A4BC3847E}" type="slidenum">
              <a:rPr lang="en-US" altLang="en-US" sz="1300">
                <a:solidFill>
                  <a:srgbClr val="000000"/>
                </a:solidFill>
              </a:rPr>
              <a:pPr/>
              <a:t>84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23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Growth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 $3M</a:t>
            </a:r>
          </a:p>
          <a:p>
            <a:r>
              <a:rPr lang="en-US" altLang="en-US" dirty="0"/>
              <a:t>Rebalance $3.5M</a:t>
            </a:r>
          </a:p>
          <a:p>
            <a:r>
              <a:rPr lang="en-US" altLang="en-US" dirty="0"/>
              <a:t>$11K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%</a:t>
            </a:r>
          </a:p>
          <a:p>
            <a:endParaRPr lang="en-US" alt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21FBDC-DF2B-4376-85A6-931A4BC3847E}" type="slidenum">
              <a:rPr lang="en-US" altLang="en-US" sz="1300">
                <a:solidFill>
                  <a:srgbClr val="000000"/>
                </a:solidFill>
              </a:rPr>
              <a:pPr/>
              <a:t>87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7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F97CCAA-C610-49D2-BDDB-F0CABC7D8E38}" type="slidenum">
              <a:rPr lang="en-US" altLang="en-US" sz="1200"/>
              <a:pPr/>
              <a:t>90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689942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Health/Bioscience; STEM Lab; Student Support; Information Technology; and Growth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 $40M</a:t>
            </a:r>
          </a:p>
          <a:p>
            <a:r>
              <a:rPr lang="en-US" altLang="en-US" dirty="0"/>
              <a:t>Rebalance$42M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%</a:t>
            </a:r>
          </a:p>
          <a:p>
            <a:endParaRPr lang="en-US" alt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21FBDC-DF2B-4376-85A6-931A4BC3847E}" type="slidenum">
              <a:rPr lang="en-US" altLang="en-US" sz="1300">
                <a:solidFill>
                  <a:srgbClr val="000000"/>
                </a:solidFill>
              </a:rPr>
              <a:pPr/>
              <a:t>92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13BA02-2C37-48E8-8E47-9DBABDC44FBE}" type="slidenum">
              <a:rPr lang="en-US" altLang="en-US" sz="1300">
                <a:solidFill>
                  <a:srgbClr val="000000"/>
                </a:solidFill>
              </a:rPr>
              <a:pPr/>
              <a:t>93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97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E7A239F-D62B-4879-BA55-4C0362F0BAAF}" type="slidenum">
              <a:rPr lang="en-US" altLang="en-US" sz="1200"/>
              <a:pPr/>
              <a:t>11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212286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 Health/ Bioscience; Student Support; and Growth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 $23M</a:t>
            </a:r>
          </a:p>
          <a:p>
            <a:r>
              <a:rPr lang="en-US" altLang="en-US" dirty="0"/>
              <a:t>Cosa $500K</a:t>
            </a:r>
          </a:p>
          <a:p>
            <a:r>
              <a:rPr lang="en-US" altLang="en-US" dirty="0"/>
              <a:t>Veterans $300K</a:t>
            </a:r>
          </a:p>
          <a:p>
            <a:r>
              <a:rPr lang="en-US" altLang="en-US" dirty="0"/>
              <a:t>Need from Jennifer..</a:t>
            </a:r>
          </a:p>
          <a:p>
            <a:r>
              <a:rPr lang="en-US" altLang="en-US" dirty="0"/>
              <a:t>$843K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%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02A3D39-62B0-4D6E-8AC0-DD1C2967C0AB}" type="slidenum">
              <a:rPr lang="en-US" altLang="en-US" sz="1300">
                <a:solidFill>
                  <a:srgbClr val="000000"/>
                </a:solidFill>
              </a:rPr>
              <a:pPr/>
              <a:t>96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424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97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446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98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996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99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119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100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293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Health/Bioscience; Information Technology; and Growth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Original</a:t>
            </a:r>
          </a:p>
          <a:p>
            <a:r>
              <a:rPr lang="en-US" altLang="en-US" dirty="0"/>
              <a:t>$Get expenses from Jennifer/Carol </a:t>
            </a:r>
          </a:p>
          <a:p>
            <a:r>
              <a:rPr lang="en-US" altLang="en-US" dirty="0"/>
              <a:t>$463K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%</a:t>
            </a:r>
          </a:p>
          <a:p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02A3D39-62B0-4D6E-8AC0-DD1C2967C0AB}" type="slidenum">
              <a:rPr lang="en-US" altLang="en-US" sz="1300">
                <a:solidFill>
                  <a:srgbClr val="000000"/>
                </a:solidFill>
              </a:rPr>
              <a:pPr/>
              <a:t>101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032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102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983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Health/Bioscience; Advanced Manufacturing; and Growth</a:t>
            </a:r>
          </a:p>
          <a:p>
            <a:endParaRPr lang="en-US" altLang="en-US" dirty="0"/>
          </a:p>
          <a:p>
            <a:r>
              <a:rPr lang="en-US" altLang="en-US" dirty="0"/>
              <a:t>Check with Jennifer and Carol</a:t>
            </a:r>
          </a:p>
          <a:p>
            <a:r>
              <a:rPr lang="en-US" altLang="en-US" dirty="0"/>
              <a:t>$50K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: %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02A3D39-62B0-4D6E-8AC0-DD1C2967C0AB}" type="slidenum">
              <a:rPr lang="en-US" altLang="en-US" sz="1300">
                <a:solidFill>
                  <a:srgbClr val="000000"/>
                </a:solidFill>
              </a:rPr>
              <a:pPr/>
              <a:t>103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104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874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105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ICON THEME:  Growth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Tourism Hospitality and Culinary Arts</a:t>
            </a:r>
          </a:p>
          <a:p>
            <a:r>
              <a:rPr lang="en-US" altLang="en-US" dirty="0"/>
              <a:t>Original $30M</a:t>
            </a:r>
          </a:p>
          <a:p>
            <a:r>
              <a:rPr lang="en-US" altLang="en-US" dirty="0"/>
              <a:t>Rebalance $--</a:t>
            </a:r>
          </a:p>
          <a:p>
            <a:r>
              <a:rPr lang="en-US" altLang="en-US" dirty="0"/>
              <a:t>Other funding $1.4M</a:t>
            </a:r>
          </a:p>
          <a:p>
            <a:r>
              <a:rPr lang="en-US" altLang="en-US" dirty="0"/>
              <a:t>MTN $2.1M</a:t>
            </a:r>
          </a:p>
          <a:p>
            <a:endParaRPr lang="en-US" alt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Century Gothic" charset="0"/>
              </a:rPr>
              <a:t>SMWVBE:</a:t>
            </a: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 15%</a:t>
            </a:r>
          </a:p>
          <a:p>
            <a:endParaRPr lang="en-US" alt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E76312A-F586-4FBD-A944-962912574047}" type="slidenum">
              <a:rPr lang="en-US" altLang="en-US" sz="1300">
                <a:solidFill>
                  <a:srgbClr val="000000"/>
                </a:solidFill>
              </a:rPr>
              <a:pPr/>
              <a:t>13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264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106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292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107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051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C15CD38-61EC-490B-B460-2A0861FC9519}" type="slidenum">
              <a:rPr lang="en-US" altLang="en-US" sz="1300">
                <a:solidFill>
                  <a:srgbClr val="000000"/>
                </a:solidFill>
              </a:rPr>
              <a:pPr/>
              <a:t>108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477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37A305-7C3B-483F-8DDB-079F9E7BD279}" type="slidenum">
              <a:rPr lang="en-US" altLang="en-US" smtClean="0"/>
              <a:pPr>
                <a:defRPr/>
              </a:pPr>
              <a:t>109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3948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37A305-7C3B-483F-8DDB-079F9E7BD279}" type="slidenum">
              <a:rPr lang="en-US" altLang="en-US" smtClean="0"/>
              <a:pPr>
                <a:defRPr/>
              </a:pPr>
              <a:t>120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8626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i="1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205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877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232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95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67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39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11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6895C-E2F9-4C3F-846B-6BF044C1D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948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i="1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205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877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232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95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67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39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11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6895C-E2F9-4C3F-846B-6BF044C1D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18067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i="1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205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877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232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95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67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39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11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6895C-E2F9-4C3F-846B-6BF044C1D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305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i="1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205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877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232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95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67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39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11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6895C-E2F9-4C3F-846B-6BF044C1D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0957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i="1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205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877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2325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95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67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39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1125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6895C-E2F9-4C3F-846B-6BF044C1D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82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096501B-3C79-40B0-81BA-7C0B9976C4AC}" type="slidenum">
              <a:rPr lang="en-US" altLang="en-US" sz="1300">
                <a:solidFill>
                  <a:srgbClr val="000000"/>
                </a:solidFill>
              </a:rPr>
              <a:pPr/>
              <a:t>14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8717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300" indent="-2873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570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766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21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3AC1EF1-3C17-4668-BA30-85CD2C09D571}" type="slidenum">
              <a:rPr lang="en-US" altLang="en-US" sz="1200" smtClean="0"/>
              <a:pPr/>
              <a:t>129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9300" indent="-2873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570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766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21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0470EB0-BAA2-42B3-9D89-4C6A7FDBBE38}" type="slidenum">
              <a:rPr lang="en-US" altLang="en-US" sz="1200" smtClean="0"/>
              <a:pPr/>
              <a:t>130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89558" indent="-30367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16303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02185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89664" indent="-242941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49973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10282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70591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900" indent="-242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096501B-3C79-40B0-81BA-7C0B9976C4AC}" type="slidenum">
              <a:rPr lang="en-US" altLang="en-US" sz="1300">
                <a:solidFill>
                  <a:srgbClr val="000000"/>
                </a:solidFill>
              </a:rPr>
              <a:pPr/>
              <a:t>15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8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74174-04C6-48AD-9240-5C7B34E5EC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833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11800"/>
            <a:ext cx="121935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BE6E-D0F7-4D7C-BC6B-98DE982DEC0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283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11800"/>
            <a:ext cx="121935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C54C7-53C2-475D-8441-8D2B06BC95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12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3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223A5-02EA-447B-A63B-9A4374F89B0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163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9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5511800"/>
            <a:ext cx="121935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9CCE-E721-4E7D-9CD1-33FF0661C88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770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5486400"/>
            <a:ext cx="121935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58002-A874-4109-9F54-6D37352137E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078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11800"/>
            <a:ext cx="121920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E6003-B4B3-400F-9F28-E5F5D4EA20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629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01E7-CB0E-4CD8-AD03-07A7E2C5E7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960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11800"/>
            <a:ext cx="121935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80F9-0321-42C8-BE96-120E81FE92B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990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11800"/>
            <a:ext cx="121935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D3F2-0856-4203-B5D2-0D8BADFA863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912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59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9C955FC0-956B-40A9-B0AD-3BFD94FB32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432A3417-993F-4603-BE54-6B11CFA0151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" name="Picture 2" descr="title">
              <a:extLst>
                <a:ext uri="{FF2B5EF4-FFF2-40B4-BE49-F238E27FC236}">
                  <a16:creationId xmlns:a16="http://schemas.microsoft.com/office/drawing/2014/main" id="{0A976C05-23F5-49DF-8D5A-7133EB44B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CA94426C-9586-4711-AAE9-293E5C095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2B946B73-8919-45A6-8FA5-6B7A24E4922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.jpe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182.jpeg"/><Relationship Id="rId4" Type="http://schemas.openxmlformats.org/officeDocument/2006/relationships/image" Target="../media/image2.emf"/><Relationship Id="rId9" Type="http://schemas.openxmlformats.org/officeDocument/2006/relationships/image" Target="../media/image18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image" Target="../media/image187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.jpe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openxmlformats.org/officeDocument/2006/relationships/image" Target="../media/image19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31.jpeg"/><Relationship Id="rId5" Type="http://schemas.openxmlformats.org/officeDocument/2006/relationships/image" Target="../media/image14.png"/><Relationship Id="rId10" Type="http://schemas.openxmlformats.org/officeDocument/2006/relationships/image" Target="../media/image30.jpeg"/><Relationship Id="rId4" Type="http://schemas.openxmlformats.org/officeDocument/2006/relationships/image" Target="../media/image2.emf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42.jpeg"/><Relationship Id="rId5" Type="http://schemas.openxmlformats.org/officeDocument/2006/relationships/image" Target="../media/image14.png"/><Relationship Id="rId10" Type="http://schemas.openxmlformats.org/officeDocument/2006/relationships/image" Target="../media/image41.jpeg"/><Relationship Id="rId4" Type="http://schemas.openxmlformats.org/officeDocument/2006/relationships/image" Target="../media/image2.emf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skanska.app.box.com/s/x6xizesettq64058e2aq03bwgw6mop6c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skanska.box.com/s/bxggptw82ukok7q726rclz4btorizfl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5" Type="http://schemas.openxmlformats.org/officeDocument/2006/relationships/image" Target="../media/image3.png"/><Relationship Id="rId10" Type="http://schemas.openxmlformats.org/officeDocument/2006/relationships/image" Target="../media/image66.png"/><Relationship Id="rId4" Type="http://schemas.openxmlformats.org/officeDocument/2006/relationships/image" Target="../media/image2.emf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6.jpeg"/><Relationship Id="rId4" Type="http://schemas.openxmlformats.org/officeDocument/2006/relationships/image" Target="../media/image14.png"/><Relationship Id="rId9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3.png"/><Relationship Id="rId10" Type="http://schemas.openxmlformats.org/officeDocument/2006/relationships/image" Target="../media/image92.png"/><Relationship Id="rId4" Type="http://schemas.openxmlformats.org/officeDocument/2006/relationships/image" Target="../media/image2.emf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emf"/><Relationship Id="rId1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9.png"/><Relationship Id="rId10" Type="http://schemas.openxmlformats.org/officeDocument/2006/relationships/image" Target="../media/image113.jpeg"/><Relationship Id="rId4" Type="http://schemas.openxmlformats.org/officeDocument/2006/relationships/image" Target="../media/image2.emf"/><Relationship Id="rId9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.jpeg"/><Relationship Id="rId7" Type="http://schemas.openxmlformats.org/officeDocument/2006/relationships/image" Target="../media/image11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.jpe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120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.jpe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.jpeg"/><Relationship Id="rId7" Type="http://schemas.openxmlformats.org/officeDocument/2006/relationships/image" Target="../media/image12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80.png"/><Relationship Id="rId4" Type="http://schemas.openxmlformats.org/officeDocument/2006/relationships/image" Target="../media/image12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3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11" Type="http://schemas.openxmlformats.org/officeDocument/2006/relationships/image" Target="../media/image152.png"/><Relationship Id="rId5" Type="http://schemas.openxmlformats.org/officeDocument/2006/relationships/image" Target="../media/image14.png"/><Relationship Id="rId10" Type="http://schemas.openxmlformats.org/officeDocument/2006/relationships/image" Target="../media/image151.png"/><Relationship Id="rId4" Type="http://schemas.openxmlformats.org/officeDocument/2006/relationships/image" Target="../media/image2.emf"/><Relationship Id="rId9" Type="http://schemas.openxmlformats.org/officeDocument/2006/relationships/image" Target="../media/image15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png"/><Relationship Id="rId4" Type="http://schemas.openxmlformats.org/officeDocument/2006/relationships/image" Target="../media/image157.e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emf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.jpeg"/><Relationship Id="rId7" Type="http://schemas.openxmlformats.org/officeDocument/2006/relationships/image" Target="../media/image160.png"/><Relationship Id="rId12" Type="http://schemas.openxmlformats.org/officeDocument/2006/relationships/image" Target="../media/image1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67.png"/><Relationship Id="rId4" Type="http://schemas.openxmlformats.org/officeDocument/2006/relationships/image" Target="../media/image2.emf"/><Relationship Id="rId9" Type="http://schemas.openxmlformats.org/officeDocument/2006/relationships/image" Target="../media/image16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.jpe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.jpe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openxmlformats.org/officeDocument/2006/relationships/image" Target="../media/image1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i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30163"/>
            <a:ext cx="12522200" cy="691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09600" y="838200"/>
            <a:ext cx="6515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Capital Improvement Program</a:t>
            </a:r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609600" y="5391090"/>
            <a:ext cx="51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June 22, 2020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F1368C8B-721B-46D6-BE51-A4934DF9D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50" y="1604169"/>
            <a:ext cx="7030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Citizen Bond Oversight Committee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Update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C8A42EE-1881-401F-8AC8-B5B00B604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426" y="3989389"/>
            <a:ext cx="3465677" cy="96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C9893C0-C41C-49FC-B1A3-2BFC3A15E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9000" y="5181600"/>
            <a:ext cx="4110267" cy="118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23" y="1213404"/>
            <a:ext cx="7800109" cy="236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050" y="4505325"/>
            <a:ext cx="10953750" cy="94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G.O. Bonds			$82    Million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Maintenance Tax Note	$10.99 Million  (</a:t>
            </a:r>
            <a:r>
              <a:rPr lang="en-US" sz="2000" dirty="0">
                <a:latin typeface="Century Gothic" panose="020B0502020202020204" pitchFamily="34" charset="0"/>
              </a:rPr>
              <a:t>primarily Norris Renovation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6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320F5019-1527-45A7-9E13-3A793DB0A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84"/>
          <a:stretch/>
        </p:blipFill>
        <p:spPr>
          <a:xfrm>
            <a:off x="457200" y="984804"/>
            <a:ext cx="8121782" cy="25965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A7BB57-5CC2-4DF1-BC84-29B604CFAECD}"/>
              </a:ext>
            </a:extLst>
          </p:cNvPr>
          <p:cNvGrpSpPr/>
          <p:nvPr/>
        </p:nvGrpSpPr>
        <p:grpSpPr>
          <a:xfrm>
            <a:off x="8582025" y="1495425"/>
            <a:ext cx="666750" cy="2041375"/>
            <a:chOff x="8249526" y="1556246"/>
            <a:chExt cx="666750" cy="20413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55A8BA-D34A-4DDC-AE34-91C865F3DB6C}"/>
                </a:ext>
              </a:extLst>
            </p:cNvPr>
            <p:cNvGrpSpPr/>
            <p:nvPr/>
          </p:nvGrpSpPr>
          <p:grpSpPr>
            <a:xfrm>
              <a:off x="8249526" y="1556246"/>
              <a:ext cx="666750" cy="2041375"/>
              <a:chOff x="5891080" y="397081"/>
              <a:chExt cx="666750" cy="204137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7B2AFA-8B9F-4B8F-B3A2-D6A07DD02351}"/>
                  </a:ext>
                </a:extLst>
              </p:cNvPr>
              <p:cNvSpPr txBox="1"/>
              <p:nvPr/>
            </p:nvSpPr>
            <p:spPr>
              <a:xfrm>
                <a:off x="5891080" y="397081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4000" dirty="0">
                    <a:solidFill>
                      <a:srgbClr val="FF0000"/>
                    </a:solidFill>
                  </a:rPr>
                  <a:t>      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D26464-481E-4A3F-A52C-CCCFB522D77B}"/>
                  </a:ext>
                </a:extLst>
              </p:cNvPr>
              <p:cNvSpPr txBox="1"/>
              <p:nvPr/>
            </p:nvSpPr>
            <p:spPr>
              <a:xfrm>
                <a:off x="5938705" y="867697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4000" dirty="0">
                    <a:solidFill>
                      <a:srgbClr val="FF0000"/>
                    </a:solidFill>
                  </a:rPr>
                  <a:t>      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8A371D-56E2-4B19-B427-C07D1F3CA17E}"/>
                  </a:ext>
                </a:extLst>
              </p:cNvPr>
              <p:cNvSpPr txBox="1"/>
              <p:nvPr/>
            </p:nvSpPr>
            <p:spPr>
              <a:xfrm>
                <a:off x="5948230" y="1730570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4000" dirty="0">
                    <a:solidFill>
                      <a:srgbClr val="FF0000"/>
                    </a:solidFill>
                  </a:rPr>
                  <a:t>      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08695D-16C9-4784-8BE2-3C5655F806EC}"/>
                </a:ext>
              </a:extLst>
            </p:cNvPr>
            <p:cNvSpPr txBox="1"/>
            <p:nvPr/>
          </p:nvSpPr>
          <p:spPr>
            <a:xfrm>
              <a:off x="8306676" y="2499221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4000" dirty="0">
                  <a:solidFill>
                    <a:srgbClr val="FF0000"/>
                  </a:solidFill>
                </a:rPr>
                <a:t>       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B919D551-3757-44E1-A4D7-0F3C6C3E0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990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Westside Education &amp; Training Center (WETC)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220AC9C8-9790-4EFA-95AF-9B5F766D7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76" y="5117068"/>
            <a:ext cx="458628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Building “A” Digital Library</a:t>
            </a:r>
          </a:p>
        </p:txBody>
      </p:sp>
      <p:pic>
        <p:nvPicPr>
          <p:cNvPr id="15" name="Picture 2" descr="A large room&#10;&#10;Description automatically generated">
            <a:extLst>
              <a:ext uri="{FF2B5EF4-FFF2-40B4-BE49-F238E27FC236}">
                <a16:creationId xmlns:a16="http://schemas.microsoft.com/office/drawing/2014/main" id="{5A0302E6-E38A-44A8-ADBC-ACAAACF5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6705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A large room&#10;&#10;Description automatically generated">
            <a:extLst>
              <a:ext uri="{FF2B5EF4-FFF2-40B4-BE49-F238E27FC236}">
                <a16:creationId xmlns:a16="http://schemas.microsoft.com/office/drawing/2014/main" id="{FEB2C9CE-E2B5-4C4C-8AE4-277F54B45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0725" y="28956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75D8641-162E-45B9-BBC9-F6C71D6A5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138535"/>
            <a:ext cx="22098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  <p:extLst>
      <p:ext uri="{BB962C8B-B14F-4D97-AF65-F5344CB8AC3E}">
        <p14:creationId xmlns:p14="http://schemas.microsoft.com/office/powerpoint/2010/main" val="36449819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00"/>
            <a:ext cx="10744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>
                <a:solidFill>
                  <a:srgbClr val="0072BB"/>
                </a:solidFill>
                <a:latin typeface="Century Gothic" panose="020B0502020202020204" pitchFamily="34" charset="0"/>
              </a:rPr>
              <a:t>Northwest Education and Training Center (NWETC)</a:t>
            </a:r>
            <a:endParaRPr lang="en-US" altLang="en-US" sz="3200" dirty="0">
              <a:solidFill>
                <a:srgbClr val="0072BB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240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243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52C67E8-1BF1-4357-BD9C-48B08DCD8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27678"/>
              </p:ext>
            </p:extLst>
          </p:nvPr>
        </p:nvGraphicFramePr>
        <p:xfrm>
          <a:off x="5210506" y="4946472"/>
          <a:ext cx="6448093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4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$23.0M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$23.0M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$1.18M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$21.82M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1">
            <a:extLst>
              <a:ext uri="{FF2B5EF4-FFF2-40B4-BE49-F238E27FC236}">
                <a16:creationId xmlns:a16="http://schemas.microsoft.com/office/drawing/2014/main" id="{688F664F-DCF3-45FB-B201-FB9F4F4DF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990599"/>
            <a:ext cx="4953000" cy="504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Overland Partners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Sundt Construction,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42,000 sf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 and 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General Classrooms, Computer, Technical, Cyber-Tech, Tutorial.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Labs: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Biology and Chemistry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Sept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</a:t>
            </a:r>
            <a:endParaRPr lang="en-US" altLang="en-US" sz="1600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Spring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22%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Pending GMP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16D48B-C452-45D7-A709-11704F96BB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453" y="1490370"/>
            <a:ext cx="6004147" cy="331023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CF0DDB6F-AC34-4CE0-9417-E00E8FDA3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838200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9098CD-CF4C-4EB3-97B4-F49E4CEE32D7}"/>
              </a:ext>
            </a:extLst>
          </p:cNvPr>
          <p:cNvSpPr/>
          <p:nvPr/>
        </p:nvSpPr>
        <p:spPr>
          <a:xfrm>
            <a:off x="6629400" y="1066800"/>
            <a:ext cx="501447" cy="463898"/>
          </a:xfrm>
          <a:prstGeom prst="ellipse">
            <a:avLst/>
          </a:prstGeo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53967C-010C-4B84-9061-D372C6653EF3}"/>
              </a:ext>
            </a:extLst>
          </p:cNvPr>
          <p:cNvSpPr/>
          <p:nvPr/>
        </p:nvSpPr>
        <p:spPr>
          <a:xfrm>
            <a:off x="6134226" y="1066800"/>
            <a:ext cx="500694" cy="474342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EA5AC7-E1D8-4831-B963-1EC39D3A0425}"/>
              </a:ext>
            </a:extLst>
          </p:cNvPr>
          <p:cNvSpPr/>
          <p:nvPr/>
        </p:nvSpPr>
        <p:spPr>
          <a:xfrm>
            <a:off x="5549346" y="1014483"/>
            <a:ext cx="567589" cy="485454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84BD2C4-D03B-4D5F-BA7A-AFBE9D10D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037102"/>
            <a:ext cx="2468563" cy="100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2905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4D6DD4-105E-4CA8-842B-C91C593BA1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023259"/>
            <a:ext cx="7647844" cy="5098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37D7C0-ABCF-47EF-AA9A-2B0F62BB3F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2622" y="1023260"/>
            <a:ext cx="7647843" cy="5098562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990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Northwest Education &amp; Training Center (NWETC)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220AC9C8-9790-4EFA-95AF-9B5F766D7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419142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+mj-lt"/>
              </a:rPr>
              <a:t>First Floor Plan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8EB295EA-AC57-4FC1-BE2B-565103691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419142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+mj-lt"/>
              </a:rPr>
              <a:t>Second Floor Plan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56D1069-E4B7-4231-9A1E-E55341403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 </a:t>
            </a:r>
          </a:p>
        </p:txBody>
      </p:sp>
    </p:spTree>
    <p:extLst>
      <p:ext uri="{BB962C8B-B14F-4D97-AF65-F5344CB8AC3E}">
        <p14:creationId xmlns:p14="http://schemas.microsoft.com/office/powerpoint/2010/main" val="19170501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00"/>
            <a:ext cx="10744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Southside Education and Training Center (SETC)</a:t>
            </a:r>
          </a:p>
        </p:txBody>
      </p:sp>
      <p:grpSp>
        <p:nvGrpSpPr>
          <p:cNvPr id="10240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243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0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52C67E8-1BF1-4357-BD9C-48B08DCD8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162072"/>
              </p:ext>
            </p:extLst>
          </p:nvPr>
        </p:nvGraphicFramePr>
        <p:xfrm>
          <a:off x="5641407" y="4965492"/>
          <a:ext cx="6248400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$23.0M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$23.0M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$0.61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$22.39M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1">
            <a:extLst>
              <a:ext uri="{FF2B5EF4-FFF2-40B4-BE49-F238E27FC236}">
                <a16:creationId xmlns:a16="http://schemas.microsoft.com/office/drawing/2014/main" id="{688F664F-DCF3-45FB-B201-FB9F4F4DF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7" y="914400"/>
            <a:ext cx="5162682" cy="497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Lake </a:t>
            </a:r>
            <a:r>
              <a:rPr lang="en-US" altLang="en-US" sz="1600" dirty="0" err="1">
                <a:solidFill>
                  <a:prstClr val="black"/>
                </a:solidFill>
                <a:latin typeface="Century Gothic" charset="0"/>
              </a:rPr>
              <a:t>Flato</a:t>
            </a:r>
            <a:endParaRPr lang="en-US" altLang="en-US" sz="1600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Thomas S. Byrne </a:t>
            </a:r>
            <a:r>
              <a:rPr lang="en-US" altLang="en-US" sz="1400" dirty="0">
                <a:solidFill>
                  <a:prstClr val="black"/>
                </a:solidFill>
                <a:latin typeface="Century Gothic" charset="0"/>
              </a:rPr>
              <a:t>dba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Century Gothic" charset="0"/>
              </a:rPr>
              <a:t>Bryne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Const. Serv.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53,716 sf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 and 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  <a:r>
              <a:rPr lang="en-US" altLang="en-US" sz="1600" dirty="0" err="1">
                <a:latin typeface="Century Gothic" charset="0"/>
              </a:rPr>
              <a:t>Biblotech</a:t>
            </a:r>
            <a:r>
              <a:rPr lang="en-US" altLang="en-US" sz="1600" dirty="0">
                <a:latin typeface="Century Gothic" charset="0"/>
              </a:rPr>
              <a:t>, Training Rooms, Robotics, Multipurpose Room, AMT, Allied Health, Nursing spaces, Faculty Office, Conference Room.  </a:t>
            </a:r>
            <a:r>
              <a:rPr lang="en-US" altLang="en-US" sz="1600" b="1" dirty="0">
                <a:latin typeface="Century Gothic" charset="0"/>
              </a:rPr>
              <a:t>Labs: </a:t>
            </a:r>
            <a:r>
              <a:rPr lang="en-US" altLang="en-US" sz="1600" dirty="0">
                <a:latin typeface="Century Gothic" charset="0"/>
              </a:rPr>
              <a:t>Computer Labs, Classrooms, Skills/SIM Lab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January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</a:t>
            </a:r>
            <a:endParaRPr lang="en-US" altLang="en-US" sz="1600" dirty="0">
              <a:solidFill>
                <a:prstClr val="black"/>
              </a:solidFill>
              <a:highlight>
                <a:srgbClr val="FFFF00"/>
              </a:highlight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Fall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30%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Pending GMP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198B342E-A3BC-4600-AE93-45DF5DCC3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5100" y="813030"/>
            <a:ext cx="1028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 </a:t>
            </a:r>
          </a:p>
        </p:txBody>
      </p:sp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578A525-29E0-4B96-867B-596677171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990600"/>
            <a:ext cx="604286" cy="3839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BD73157-A5AE-472F-8B7B-2F5CF9EC870C}"/>
              </a:ext>
            </a:extLst>
          </p:cNvPr>
          <p:cNvSpPr/>
          <p:nvPr/>
        </p:nvSpPr>
        <p:spPr>
          <a:xfrm>
            <a:off x="6629400" y="990600"/>
            <a:ext cx="464689" cy="429893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233ECB-A633-4AC2-857A-126B1F45E300}"/>
              </a:ext>
            </a:extLst>
          </p:cNvPr>
          <p:cNvSpPr/>
          <p:nvPr/>
        </p:nvSpPr>
        <p:spPr>
          <a:xfrm>
            <a:off x="5486400" y="946284"/>
            <a:ext cx="539775" cy="461665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 descr="A picture containing outdoor, grass, building, street&#10;&#10;Description automatically generated">
            <a:extLst>
              <a:ext uri="{FF2B5EF4-FFF2-40B4-BE49-F238E27FC236}">
                <a16:creationId xmlns:a16="http://schemas.microsoft.com/office/drawing/2014/main" id="{E4EE7EDC-C4CA-4E00-A564-660BE0BC7F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9711" y="1749375"/>
            <a:ext cx="6239708" cy="244162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SETC – Site Plan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0F12FC7A-A3FE-4126-B429-E3BCBCF9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800" y="682552"/>
            <a:ext cx="12192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 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21335BB3-154D-4516-9244-EBF7BF326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021" y="1341326"/>
            <a:ext cx="7142824" cy="4466230"/>
          </a:xfrm>
          <a:prstGeom prst="rect">
            <a:avLst/>
          </a:prstGeom>
        </p:spPr>
      </p:pic>
      <p:pic>
        <p:nvPicPr>
          <p:cNvPr id="7" name="Picture 6" descr="A close up of some grass&#10;&#10;Description automatically generated">
            <a:extLst>
              <a:ext uri="{FF2B5EF4-FFF2-40B4-BE49-F238E27FC236}">
                <a16:creationId xmlns:a16="http://schemas.microsoft.com/office/drawing/2014/main" id="{031FC858-04B6-4B50-9816-6CA0275052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3392" y="1655923"/>
            <a:ext cx="6400800" cy="41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892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SETC – Schematic Floor Plan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0F12FC7A-A3FE-4126-B429-E3BCBCF9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800" y="682552"/>
            <a:ext cx="12192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B1B5B0-59B2-477D-8EE9-20C7A5D90729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7F71A0F1-2056-4E72-9E12-830A40B60E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325" y="1190255"/>
            <a:ext cx="9305875" cy="5477172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SETC – Schematic Exterior View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0F12FC7A-A3FE-4126-B429-E3BCBCF9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800" y="682552"/>
            <a:ext cx="12192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B1B5B0-59B2-477D-8EE9-20C7A5D90729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 descr="A picture containing outdoor, grass, building, street&#10;&#10;Description automatically generated">
            <a:extLst>
              <a:ext uri="{FF2B5EF4-FFF2-40B4-BE49-F238E27FC236}">
                <a16:creationId xmlns:a16="http://schemas.microsoft.com/office/drawing/2014/main" id="{26F2D29A-2AD9-4976-BEA3-657B322AA8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009935"/>
            <a:ext cx="9220200" cy="574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60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SETC – Schematic Exterior Views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0F12FC7A-A3FE-4126-B429-E3BCBCF9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800" y="682552"/>
            <a:ext cx="12192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 </a:t>
            </a:r>
          </a:p>
        </p:txBody>
      </p:sp>
      <p:pic>
        <p:nvPicPr>
          <p:cNvPr id="5" name="Picture 4" descr="The outside of a building&#10;&#10;Description automatically generated">
            <a:extLst>
              <a:ext uri="{FF2B5EF4-FFF2-40B4-BE49-F238E27FC236}">
                <a16:creationId xmlns:a16="http://schemas.microsoft.com/office/drawing/2014/main" id="{BF0B0525-C427-4B2E-8ADF-3C87A520C7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56888"/>
            <a:ext cx="6085560" cy="3707087"/>
          </a:xfrm>
          <a:prstGeom prst="rect">
            <a:avLst/>
          </a:prstGeom>
        </p:spPr>
      </p:pic>
      <p:pic>
        <p:nvPicPr>
          <p:cNvPr id="7" name="Picture 6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465C7167-E5CF-423F-88EE-F21EED2AD6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760" y="2295261"/>
            <a:ext cx="5789183" cy="34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559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SETC – Interior Schematics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0F12FC7A-A3FE-4126-B429-E3BCBCF9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800" y="682552"/>
            <a:ext cx="12192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 </a:t>
            </a:r>
          </a:p>
        </p:txBody>
      </p:sp>
      <p:pic>
        <p:nvPicPr>
          <p:cNvPr id="4" name="Picture 3" descr="A picture containing outdoor, photo, truck, building&#10;&#10;Description automatically generated">
            <a:extLst>
              <a:ext uri="{FF2B5EF4-FFF2-40B4-BE49-F238E27FC236}">
                <a16:creationId xmlns:a16="http://schemas.microsoft.com/office/drawing/2014/main" id="{F592158C-3B0C-4838-95E5-2378288637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1300382"/>
            <a:ext cx="5354283" cy="3007408"/>
          </a:xfrm>
          <a:prstGeom prst="rect">
            <a:avLst/>
          </a:prstGeom>
        </p:spPr>
      </p:pic>
      <p:pic>
        <p:nvPicPr>
          <p:cNvPr id="8" name="Picture 7" descr="A store inside of a building&#10;&#10;Description automatically generated">
            <a:extLst>
              <a:ext uri="{FF2B5EF4-FFF2-40B4-BE49-F238E27FC236}">
                <a16:creationId xmlns:a16="http://schemas.microsoft.com/office/drawing/2014/main" id="{C0D77249-3954-4494-95B4-776C3EFEC0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738" y="1183591"/>
            <a:ext cx="5441262" cy="312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507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0EFC8B6A-4832-410E-AC88-4612E290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05325"/>
            <a:ext cx="10515600" cy="981075"/>
          </a:xfrm>
        </p:spPr>
        <p:txBody>
          <a:bodyPr/>
          <a:lstStyle/>
          <a:p>
            <a:r>
              <a:rPr lang="en-US" altLang="en-US" dirty="0"/>
              <a:t>CIP Technology Investments 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A92761A-4D04-4F79-A155-5B1406ED8E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-11107"/>
            <a:ext cx="2590800" cy="2116428"/>
          </a:xfrm>
          <a:prstGeom prst="rect">
            <a:avLst/>
          </a:prstGeom>
        </p:spPr>
      </p:pic>
      <p:pic>
        <p:nvPicPr>
          <p:cNvPr id="7" name="Picture 6" descr="A picture containing refrigerator, computer, table, sitting&#10;&#10;Description automatically generated">
            <a:extLst>
              <a:ext uri="{FF2B5EF4-FFF2-40B4-BE49-F238E27FC236}">
                <a16:creationId xmlns:a16="http://schemas.microsoft.com/office/drawing/2014/main" id="{F36CC841-2C1A-4CC3-80ED-98C110208D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797" y="1"/>
            <a:ext cx="3825721" cy="2105320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7A6D6958-DC5E-41CA-AACE-5F64267BE6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3352801" cy="21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18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685800" y="193675"/>
            <a:ext cx="10553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Updated Budget Targets With MTN Impact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rgbClr val="0072BB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38600" y="4114800"/>
            <a:ext cx="9144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91846" y="5448036"/>
            <a:ext cx="9144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4972756" y="4456471"/>
            <a:ext cx="2952044" cy="847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943600" y="5413601"/>
            <a:ext cx="3733800" cy="529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02B660-D831-44D1-B937-B63D66FDC6A2}"/>
              </a:ext>
            </a:extLst>
          </p:cNvPr>
          <p:cNvGrpSpPr/>
          <p:nvPr/>
        </p:nvGrpSpPr>
        <p:grpSpPr>
          <a:xfrm>
            <a:off x="228600" y="1068435"/>
            <a:ext cx="11836077" cy="5219964"/>
            <a:chOff x="177961" y="1104636"/>
            <a:chExt cx="11836077" cy="5219964"/>
          </a:xfrm>
        </p:grpSpPr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EA66220-301D-44A6-A662-8991B12BC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961" y="1104636"/>
              <a:ext cx="11836077" cy="52199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25D1D83-A1C4-4E9C-A555-E0DBE5903FEA}"/>
                </a:ext>
              </a:extLst>
            </p:cNvPr>
            <p:cNvSpPr txBox="1"/>
            <p:nvPr/>
          </p:nvSpPr>
          <p:spPr>
            <a:xfrm>
              <a:off x="9499438" y="3678417"/>
              <a:ext cx="91440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NTP Issued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22EBE0A-5358-4383-B491-3AF14EF30E8F}"/>
              </a:ext>
            </a:extLst>
          </p:cNvPr>
          <p:cNvSpPr txBox="1"/>
          <p:nvPr/>
        </p:nvSpPr>
        <p:spPr>
          <a:xfrm>
            <a:off x="10992853" y="2195513"/>
            <a:ext cx="914400" cy="238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950" b="1" dirty="0"/>
              <a:t>08/11/2020</a:t>
            </a:r>
          </a:p>
        </p:txBody>
      </p:sp>
    </p:spTree>
    <p:extLst>
      <p:ext uri="{BB962C8B-B14F-4D97-AF65-F5344CB8AC3E}">
        <p14:creationId xmlns:p14="http://schemas.microsoft.com/office/powerpoint/2010/main" val="27506186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127A3-D7EA-49FD-BF59-058B790D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0000FF"/>
                </a:solidFill>
              </a:rPr>
              <a:t>Technology Domains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92EC9C9-6503-4024-B729-77EB812560D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981200"/>
          <a:ext cx="103632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914936554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833246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Investment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Approved 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762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Infrastructure and ACOL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$11,600,000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241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Instructional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046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Communication/Collaboration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$4,100,000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850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Reporting and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$1,700,000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53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Mobile Technology and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548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$25,000,000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78652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8CDC129-F1BD-4276-BE53-5A146A0F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355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92B9-B7DA-4477-B874-C467B1ED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0000FF"/>
                </a:solidFill>
              </a:rPr>
              <a:t>Infrastructure and ACOL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AA923B-E887-4575-9CDB-FB9B5CB54F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981200"/>
          <a:ext cx="103632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195844065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160856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Investment as of June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28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Switch Refresh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$2,877,530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176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Storage Upgrade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$596,102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550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Wireless Refresh / Expansion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$322,373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1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UPS Refresh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$380,517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84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ERP Platform Upgrade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$285,041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24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$4,461,563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6054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7B1750E-26A1-4A4A-9091-BA9F700E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549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92B9-B7DA-4477-B874-C467B1ED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0000FF"/>
                </a:solidFill>
              </a:rPr>
              <a:t>Instructional Technology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AA923B-E887-4575-9CDB-FB9B5CB54F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981200"/>
          <a:ext cx="103632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195844065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160856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Investment as of June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28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iPad Mobile 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$142,755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176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Charging 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$248,682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429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VDI Refresh / Expansion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$398,719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000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$790,156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83169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A4B1EB5-4E84-4308-B369-FB5FB009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861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92B9-B7DA-4477-B874-C467B1ED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0000FF"/>
                </a:solidFill>
              </a:rPr>
              <a:t>Communication / Collaboration Tools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AA923B-E887-4575-9CDB-FB9B5CB54F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981200"/>
          <a:ext cx="103632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195844065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160856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Investment as of June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28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Alamo Cloud &amp; Security Initiative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$2,503,157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176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Unified Communications: VOIP Refresh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$561,847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8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$3,065,004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18604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BB44DE8-4F62-4E13-9BC9-1339D0763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324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92B9-B7DA-4477-B874-C467B1ED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0000FF"/>
                </a:solidFill>
              </a:rPr>
              <a:t>Reporting and Analytics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AA923B-E887-4575-9CDB-FB9B5CB54F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981200"/>
          <a:ext cx="103632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195844065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160856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Investment as of June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28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Data Warehouse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705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Business Intelligence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1764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C77679F-C02D-4715-97DE-0768CA8B1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09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92B9-B7DA-4477-B874-C467B1ED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0000FF"/>
                </a:solidFill>
              </a:rPr>
              <a:t>Mobile Technology and Security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AA923B-E887-4575-9CDB-FB9B5CB54F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981200"/>
          <a:ext cx="103632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195844065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160856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Investment as of June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28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Data Vault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$1,351,208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176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Laptops: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$1,217,700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898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Laptops: Employees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$1,115,542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6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$3,684,450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27778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2A67C01-1B38-4108-9071-0E3AB3309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398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127A3-D7EA-49FD-BF59-058B790D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838200"/>
          </a:xfrm>
        </p:spPr>
        <p:txBody>
          <a:bodyPr/>
          <a:lstStyle/>
          <a:p>
            <a:r>
              <a:rPr lang="en-US" sz="4800" dirty="0">
                <a:solidFill>
                  <a:srgbClr val="0000FF"/>
                </a:solidFill>
              </a:rPr>
              <a:t>Investment 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92EC9C9-6503-4024-B729-77EB812560D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295401"/>
          <a:ext cx="10363200" cy="3702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3914936554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833246104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4093430448"/>
                    </a:ext>
                  </a:extLst>
                </a:gridCol>
              </a:tblGrid>
              <a:tr h="5025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Investment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Approved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Investment as of June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762261"/>
                  </a:ext>
                </a:extLst>
              </a:tr>
              <a:tr h="48800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Infrastructure and ACOL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$11,600,000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$4,461,563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241487"/>
                  </a:ext>
                </a:extLst>
              </a:tr>
              <a:tr h="5025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Instructional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$1,500,000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$790,156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04606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Communication/Collaboration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$4,100,000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$3,065,004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850092"/>
                  </a:ext>
                </a:extLst>
              </a:tr>
              <a:tr h="5025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Reporting and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$1,700,000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532301"/>
                  </a:ext>
                </a:extLst>
              </a:tr>
              <a:tr h="41180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Mobile Technology and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$6,100,000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$3,684,450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548062"/>
                  </a:ext>
                </a:extLst>
              </a:tr>
              <a:tr h="502596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$25,000,000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$12,001,173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78652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8CDC129-F1BD-4276-BE53-5A146A0F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7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92B9-B7DA-4477-B874-C467B1ED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685800"/>
          </a:xfrm>
        </p:spPr>
        <p:txBody>
          <a:bodyPr/>
          <a:lstStyle/>
          <a:p>
            <a:r>
              <a:rPr lang="en-US" sz="4800" dirty="0">
                <a:solidFill>
                  <a:srgbClr val="0000FF"/>
                </a:solidFill>
              </a:rPr>
              <a:t>Projects Under Review / In Flight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AA923B-E887-4575-9CDB-FB9B5CB54F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295400"/>
          <a:ext cx="10363200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195844065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160856713"/>
                    </a:ext>
                  </a:extLst>
                </a:gridCol>
              </a:tblGrid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Potential Investment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288081"/>
                  </a:ext>
                </a:extLst>
              </a:tr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Digital Signage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$1,200,000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176406"/>
                  </a:ext>
                </a:extLst>
              </a:tr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VDI Refresh / Expansion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943718"/>
                  </a:ext>
                </a:extLst>
              </a:tr>
              <a:tr h="96062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Virtual Reality Classrooms/Labs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844655"/>
                  </a:ext>
                </a:extLst>
              </a:tr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Fiber Linkages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244556"/>
                  </a:ext>
                </a:extLst>
              </a:tr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Firewall Upgrade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605400"/>
                  </a:ext>
                </a:extLst>
              </a:tr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Mobile Apps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777339"/>
                  </a:ext>
                </a:extLst>
              </a:tr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E-Sports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87501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9C6CACA-FA1B-4D5B-929B-C6D1A4BF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7503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92B9-B7DA-4477-B874-C467B1ED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1"/>
            <a:ext cx="10363200" cy="762000"/>
          </a:xfrm>
        </p:spPr>
        <p:txBody>
          <a:bodyPr/>
          <a:lstStyle/>
          <a:p>
            <a:r>
              <a:rPr lang="en-US" sz="4800" dirty="0">
                <a:solidFill>
                  <a:srgbClr val="0000FF"/>
                </a:solidFill>
              </a:rPr>
              <a:t>Project Adds, Deletes, Modifications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AA923B-E887-4575-9CDB-FB9B5CB54F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267968"/>
          <a:ext cx="103632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195844065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160856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Potential Investment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28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Charging Stations &amp; iPad 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176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Student / Employee Laptops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94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Data Vault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82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Business Intelligence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84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Geolocation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Delete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706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Digital Signage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Modify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27842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BCF2C6D-F914-414F-BBAD-433DBA24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68"/>
            <a:ext cx="121920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69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95400"/>
            <a:ext cx="8737600" cy="4368800"/>
          </a:xfrm>
          <a:prstGeom prst="rect">
            <a:avLst/>
          </a:prstGeom>
        </p:spPr>
      </p:pic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4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6177611"/>
              <a:ext cx="1158827" cy="647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4013" y="6145212"/>
              <a:ext cx="711149" cy="69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477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D51C9E9-C1E1-4968-8CD8-9AF4992D7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List of Projects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932AEE1-6228-4079-A47E-A96C3EE3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232" y="4008521"/>
            <a:ext cx="362796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000" i="1" dirty="0">
                <a:latin typeface="+mj-lt"/>
              </a:rPr>
              <a:t>St. Philip’s College – Tourism, Hospitality, and Culinary Arts (THCA)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FD5B256-35D9-4E37-89EA-48CB53C0C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316069"/>
            <a:ext cx="5257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Welding and Auto Body Facility      March 2020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Bowden Building	 (NTP Issued)       May 2020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F54AD9B-B1CC-4E0E-A91D-D3B6833A1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05712"/>
            <a:ext cx="35814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000" b="1" i="1" dirty="0">
                <a:latin typeface="+mj-lt"/>
              </a:rPr>
              <a:t>GMP Approved  (2)</a:t>
            </a:r>
            <a:endParaRPr lang="en-US" altLang="en-US" sz="2000" i="1" dirty="0">
              <a:latin typeface="+mj-lt"/>
            </a:endParaRPr>
          </a:p>
        </p:txBody>
      </p:sp>
      <p:pic>
        <p:nvPicPr>
          <p:cNvPr id="17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2E83C0B4-0CD2-4EFE-B798-D0435928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B3FB1604-05B5-4634-8F37-449F9E2DA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485475"/>
              </p:ext>
            </p:extLst>
          </p:nvPr>
        </p:nvGraphicFramePr>
        <p:xfrm>
          <a:off x="706968" y="4572000"/>
          <a:ext cx="9220200" cy="130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26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441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College Campus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Orig. GO Bond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Allocation Of MTN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Other Funding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Revised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GO Bond Plan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j-lt"/>
                        </a:rPr>
                        <a:t>SPC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$82M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$10.99M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$5.07M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$82M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$98.06M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extBox 6">
            <a:extLst>
              <a:ext uri="{FF2B5EF4-FFF2-40B4-BE49-F238E27FC236}">
                <a16:creationId xmlns:a16="http://schemas.microsoft.com/office/drawing/2014/main" id="{9A005039-90A9-4DB3-B765-2192C6111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2" y="2019925"/>
            <a:ext cx="5257799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Tourism, Hospitality, and Culinary Arts (THCA)</a:t>
            </a:r>
          </a:p>
          <a:p>
            <a:pPr marL="457200" indent="-173038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 </a:t>
            </a:r>
            <a:r>
              <a:rPr lang="en-US" altLang="en-US" sz="1800" b="1" i="1" dirty="0">
                <a:latin typeface="+mj-lt"/>
              </a:rPr>
              <a:t>In Construction</a:t>
            </a:r>
            <a:r>
              <a:rPr lang="en-US" altLang="en-US" sz="1800" i="1" dirty="0">
                <a:latin typeface="+mj-lt"/>
              </a:rPr>
              <a:t>:    Norris Tech. Building </a:t>
            </a:r>
            <a:r>
              <a:rPr lang="en-US" altLang="en-US" sz="1800" i="1" dirty="0" err="1">
                <a:latin typeface="+mj-lt"/>
              </a:rPr>
              <a:t>Renov</a:t>
            </a:r>
            <a:r>
              <a:rPr lang="en-US" altLang="en-US" sz="1800" i="1" dirty="0">
                <a:latin typeface="+mj-lt"/>
              </a:rPr>
              <a:t>. 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6183DE46-24A8-462F-8479-058F33B22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2" y="1701856"/>
            <a:ext cx="510539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000" b="1" i="1" dirty="0">
                <a:latin typeface="+mj-lt"/>
              </a:rPr>
              <a:t>Approaching Substantial Completion</a:t>
            </a:r>
            <a:endParaRPr lang="en-US" altLang="en-US" sz="2000" i="1" dirty="0">
              <a:latin typeface="+mj-lt"/>
            </a:endParaRPr>
          </a:p>
        </p:txBody>
      </p:sp>
      <p:pic>
        <p:nvPicPr>
          <p:cNvPr id="16" name="Picture 15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F4B39D5F-E7EB-4582-965F-CF47FF104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697" y="1161621"/>
            <a:ext cx="4495800" cy="2840297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7832E2B5-6B09-4498-9CA7-38ADCCF9C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" y="1307061"/>
            <a:ext cx="25146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000" b="1" i="1" dirty="0">
                <a:latin typeface="+mj-lt"/>
              </a:rPr>
              <a:t>In Construction (2)</a:t>
            </a:r>
            <a:endParaRPr lang="en-US" alt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20428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0EFC8B6A-4832-410E-AC88-4612E290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81600"/>
            <a:ext cx="10515600" cy="981075"/>
          </a:xfrm>
        </p:spPr>
        <p:txBody>
          <a:bodyPr/>
          <a:lstStyle/>
          <a:p>
            <a:r>
              <a:rPr lang="en-US" altLang="en-US" dirty="0"/>
              <a:t>Construction Manager’s (CMAR) SMWVBE Subcontracting Plans</a:t>
            </a:r>
          </a:p>
        </p:txBody>
      </p:sp>
    </p:spTree>
    <p:extLst>
      <p:ext uri="{BB962C8B-B14F-4D97-AF65-F5344CB8AC3E}">
        <p14:creationId xmlns:p14="http://schemas.microsoft.com/office/powerpoint/2010/main" val="10305976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/>
          <p:cNvSpPr txBox="1">
            <a:spLocks/>
          </p:cNvSpPr>
          <p:nvPr/>
        </p:nvSpPr>
        <p:spPr bwMode="auto">
          <a:xfrm>
            <a:off x="457200" y="152400"/>
            <a:ext cx="996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Bid/Vender/SMWVBE Management System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533400"/>
            <a:ext cx="11887200" cy="5530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09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90563"/>
            <a:ext cx="11506200" cy="4262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Box 1"/>
          <p:cNvSpPr txBox="1">
            <a:spLocks noChangeArrowheads="1"/>
          </p:cNvSpPr>
          <p:nvPr/>
        </p:nvSpPr>
        <p:spPr bwMode="auto">
          <a:xfrm>
            <a:off x="827088" y="5086350"/>
            <a:ext cx="10663237" cy="923925"/>
          </a:xfrm>
          <a:prstGeom prst="rect">
            <a:avLst/>
          </a:prstGeom>
          <a:solidFill>
            <a:srgbClr val="FFFF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Improved Process - One Stop Portal: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Bid opportunities (including other agencies) 		      Vendor Registration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SMWVBE training opportunities  			      Subcontractor payment tracking</a:t>
            </a:r>
          </a:p>
        </p:txBody>
      </p:sp>
    </p:spTree>
    <p:extLst>
      <p:ext uri="{BB962C8B-B14F-4D97-AF65-F5344CB8AC3E}">
        <p14:creationId xmlns:p14="http://schemas.microsoft.com/office/powerpoint/2010/main" val="14848826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533400"/>
            <a:ext cx="11887200" cy="5530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7BC1A7-406C-4496-982C-A18D51279C1C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C7F1C8-7AC0-4798-9D37-E593EA103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178456"/>
            <a:ext cx="6248400" cy="6610626"/>
          </a:xfrm>
          <a:prstGeom prst="rect">
            <a:avLst/>
          </a:prstGeom>
        </p:spPr>
      </p:pic>
      <p:pic>
        <p:nvPicPr>
          <p:cNvPr id="10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BDB08487-BDFF-4EB4-8608-361D7FE4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5899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533400"/>
            <a:ext cx="11887200" cy="5530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7BC1A7-406C-4496-982C-A18D51279C1C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EB75D2-9DC1-4B63-9C7E-142B3C9699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152400"/>
            <a:ext cx="8193797" cy="64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5806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533400"/>
            <a:ext cx="11887200" cy="5530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7BC1A7-406C-4496-982C-A18D51279C1C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0E0400-EDFA-4275-8AC6-C297DDD4EB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97315"/>
            <a:ext cx="7277100" cy="6663369"/>
          </a:xfrm>
          <a:prstGeom prst="rect">
            <a:avLst/>
          </a:prstGeom>
        </p:spPr>
      </p:pic>
      <p:pic>
        <p:nvPicPr>
          <p:cNvPr id="7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A241CD0E-062D-4E94-AD43-E4ADD3EC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000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8326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533400"/>
            <a:ext cx="11887200" cy="5530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7BC1A7-406C-4496-982C-A18D51279C1C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E25019-CC77-4B22-BC42-DC4D65F05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375" y="228600"/>
            <a:ext cx="10972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337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0EFC8B6A-4832-410E-AC88-4612E290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495800"/>
            <a:ext cx="10515600" cy="981075"/>
          </a:xfrm>
        </p:spPr>
        <p:txBody>
          <a:bodyPr/>
          <a:lstStyle/>
          <a:p>
            <a:r>
              <a:rPr lang="en-US" altLang="en-US" dirty="0"/>
              <a:t>Schedule Next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552AC-DEDB-4B0E-84F6-C23AB803F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5503863"/>
            <a:ext cx="10515600" cy="439737"/>
          </a:xfrm>
        </p:spPr>
        <p:txBody>
          <a:bodyPr/>
          <a:lstStyle/>
          <a:p>
            <a:pPr>
              <a:defRPr/>
            </a:pPr>
            <a:r>
              <a:rPr lang="en-US" dirty="0"/>
              <a:t>Closing Comments</a:t>
            </a:r>
          </a:p>
        </p:txBody>
      </p:sp>
    </p:spTree>
    <p:extLst>
      <p:ext uri="{BB962C8B-B14F-4D97-AF65-F5344CB8AC3E}">
        <p14:creationId xmlns:p14="http://schemas.microsoft.com/office/powerpoint/2010/main" val="39835143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96996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</a:p>
        </p:txBody>
      </p:sp>
      <p:pic>
        <p:nvPicPr>
          <p:cNvPr id="3994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063" y="3657600"/>
            <a:ext cx="346392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2AE4E50-DB03-417B-A4E0-0D70229B9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200" y="4800600"/>
            <a:ext cx="4110267" cy="118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7804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0EFC8B6A-4832-410E-AC88-4612E290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495800"/>
            <a:ext cx="10515600" cy="981075"/>
          </a:xfrm>
        </p:spPr>
        <p:txBody>
          <a:bodyPr/>
          <a:lstStyle/>
          <a:p>
            <a:r>
              <a:rPr lang="en-US" alt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5279118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38200" y="266700"/>
            <a:ext cx="9677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Citizens Bond Oversight Committee Charge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838200" y="1441450"/>
            <a:ext cx="110791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altLang="en-US" sz="1800" dirty="0">
                <a:latin typeface="Century Gothic" charset="0"/>
              </a:rPr>
              <a:t>To accomplish its purpose, the CBOC will: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Determine Committee organizational structure and processes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Meet at least twice per fiscal year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Issue at least 2 written reports to the ACD Board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Monitor the timing and progress of voter approved projects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Review the budget and budget status of the overall bond program and individual projects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Ensure that general contractors seek Better/Builder/Workers Defense Program certification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Monitor diversity utilization including HUB and/or MWBE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Review scope changes in the bond program that may become necessary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Provide input from the community on issues related to the program</a:t>
            </a:r>
          </a:p>
        </p:txBody>
      </p:sp>
      <p:grpSp>
        <p:nvGrpSpPr>
          <p:cNvPr id="59396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59399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DAC8B31E-DA5F-4717-B879-3F9C0DEE7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464" y="2936314"/>
            <a:ext cx="2996236" cy="1797742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A98010A0-6061-416E-9542-2F5026AF7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5440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Tourism, Hospitality, and Culinary Arts (THCA)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0595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0624" name="Picture 2" descr="tit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62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0596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F11C93C-61A5-4ABF-91F9-84527F005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948226"/>
              </p:ext>
            </p:extLst>
          </p:nvPr>
        </p:nvGraphicFramePr>
        <p:xfrm>
          <a:off x="5273041" y="4866385"/>
          <a:ext cx="6430962" cy="117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8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665" marB="4566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24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$30M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$1.02M</a:t>
                      </a:r>
                      <a:r>
                        <a:rPr lang="en-US" sz="1800" baseline="0" dirty="0"/>
                        <a:t> </a:t>
                      </a:r>
                    </a:p>
                    <a:p>
                      <a:pPr algn="ctr"/>
                      <a:r>
                        <a:rPr lang="en-US" sz="1100" baseline="0" dirty="0"/>
                        <a:t>(Inst. Budget)</a:t>
                      </a:r>
                      <a:endParaRPr lang="en-US" sz="11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$2.18M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$33.2M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$28.05M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$5.15M</a:t>
                      </a:r>
                    </a:p>
                  </a:txBody>
                  <a:tcPr marT="45665" marB="4566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E3B86D8-4054-411E-B540-2408C1A7B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1295400"/>
            <a:ext cx="6184900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Page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Skanska USA Building,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$28,200,000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12.11.18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62,128 sf (4 stories)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7 Classrooms.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5 Teaching Kitchen Labs, 2 Full Commercial Projection Kitchen Labs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Special Purpose Areas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100 Seat Tiered Lecture Hall, Hospitality Area (Mock Hotel Space), 2 Public Restaurants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February 2019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Target Completion: 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August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Fall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25%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90%</a:t>
            </a:r>
          </a:p>
        </p:txBody>
      </p:sp>
      <p:pic>
        <p:nvPicPr>
          <p:cNvPr id="13" name="Picture 12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963B2811-4601-4518-8D0A-038D8C617E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86280"/>
            <a:ext cx="4495800" cy="2840297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802C89F7-66BE-45D0-942C-E65539A4E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39700"/>
            <a:ext cx="4076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SUBSTANTIAL COMPLETION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36AE1F-D997-4040-8CB5-994C03F9F170}"/>
              </a:ext>
            </a:extLst>
          </p:cNvPr>
          <p:cNvSpPr/>
          <p:nvPr/>
        </p:nvSpPr>
        <p:spPr>
          <a:xfrm>
            <a:off x="6832791" y="3107540"/>
            <a:ext cx="571359" cy="528575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2028825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Citizens Bond Oversight Committee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838200" y="1295400"/>
            <a:ext cx="7696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buFontTx/>
              <a:buChar char="·"/>
              <a:defRPr/>
            </a:pPr>
            <a:r>
              <a:rPr lang="en-US" altLang="en-US" sz="2000" dirty="0">
                <a:latin typeface="Century Gothic" charset="0"/>
              </a:rPr>
              <a:t>Approved by the ACD Board of Trustees May 15, 2018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2000" dirty="0">
                <a:latin typeface="Century Gothic" charset="0"/>
              </a:rPr>
              <a:t>Serves in an advisory capacity to the ACD Board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2000" dirty="0">
                <a:latin typeface="Century Gothic" charset="0"/>
              </a:rPr>
              <a:t>Provides community oversight of the 2017 Bond Program to monitor:</a:t>
            </a:r>
          </a:p>
          <a:p>
            <a:pPr lvl="1"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Efficiency</a:t>
            </a:r>
          </a:p>
          <a:p>
            <a:pPr lvl="1"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Equity</a:t>
            </a:r>
          </a:p>
          <a:p>
            <a:pPr lvl="1"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Timeliness</a:t>
            </a:r>
          </a:p>
          <a:p>
            <a:pPr lvl="1" algn="l" eaLnBrk="1" hangingPunct="1">
              <a:buFontTx/>
              <a:buChar char="·"/>
              <a:defRPr/>
            </a:pPr>
            <a:r>
              <a:rPr lang="en-US" altLang="en-US" sz="1800" dirty="0">
                <a:latin typeface="Century Gothic" charset="0"/>
              </a:rPr>
              <a:t>Accountability</a:t>
            </a:r>
          </a:p>
        </p:txBody>
      </p:sp>
      <p:grpSp>
        <p:nvGrpSpPr>
          <p:cNvPr id="57348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5735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68F91CA-AC5C-4698-B29F-D3AA200D1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82522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Tourism, Hospitality, and Culinary Arts (THCA)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2643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2650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1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2DFEEF22-889C-4761-BFCE-63740E04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71E8FCC9-84E5-4ABB-A1EB-EF117FA3A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914400"/>
            <a:ext cx="36576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SUBSTANTIAL COMPLETION</a:t>
            </a:r>
          </a:p>
        </p:txBody>
      </p:sp>
      <p:pic>
        <p:nvPicPr>
          <p:cNvPr id="112654" name="Picture 11265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6961" y="1781197"/>
            <a:ext cx="5084039" cy="3984479"/>
          </a:xfrm>
          <a:prstGeom prst="rect">
            <a:avLst/>
          </a:prstGeom>
        </p:spPr>
      </p:pic>
      <p:pic>
        <p:nvPicPr>
          <p:cNvPr id="112662" name="Picture 112661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68" y="1775758"/>
            <a:ext cx="6127638" cy="39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7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68F91CA-AC5C-4698-B29F-D3AA200D1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82522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Tourism, Hospitality, and Culinary Arts (THCA)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2643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2650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1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2DFEEF22-889C-4761-BFCE-63740E04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B42B9F79-6E5D-4427-8787-061687FD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914400"/>
            <a:ext cx="36576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SUBSTANTIAL COMPLETION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803" y="3801104"/>
            <a:ext cx="2883137" cy="216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187" y="1417184"/>
            <a:ext cx="5584814" cy="4546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19" y="1426629"/>
            <a:ext cx="2667001" cy="2170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97" y="3798307"/>
            <a:ext cx="2640524" cy="2165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803" y="1425522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3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68F91CA-AC5C-4698-B29F-D3AA200D1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82522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Tourism, Hospitality, and Culinary Arts (THCA)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2643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2650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1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2DFEEF22-889C-4761-BFCE-63740E04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C8B152-2502-480E-BD18-D938D93BA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914400"/>
            <a:ext cx="36576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SUBSTANTIAL COMPLETION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1425522"/>
            <a:ext cx="5410200" cy="4540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064" y="1425522"/>
            <a:ext cx="3276968" cy="2090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064" y="3660025"/>
            <a:ext cx="3292536" cy="22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47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68F91CA-AC5C-4698-B29F-D3AA200D1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82522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Tourism, Hospitality, and Culinary Arts (THCA)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2643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2650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1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2DFEEF22-889C-4761-BFCE-63740E04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B42B9F79-6E5D-4427-8787-061687FD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914400"/>
            <a:ext cx="36576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SUBSTANTIAL COMPLETION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665" y="1379733"/>
            <a:ext cx="3007834" cy="2255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647" y="1376065"/>
            <a:ext cx="6184971" cy="46387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568" y="3771660"/>
            <a:ext cx="3032851" cy="22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58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68F91CA-AC5C-4698-B29F-D3AA200D1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82522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Tourism, Hospitality, and Culinary Arts (THCA)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2643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2650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1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2DFEEF22-889C-4761-BFCE-63740E04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FCB7686-91C8-4A26-81E5-C8D8E6000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914400"/>
            <a:ext cx="36576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SUBSTANTIAL COMPLETION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296399" y="1425522"/>
            <a:ext cx="2699657" cy="2232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6176" y="1404537"/>
            <a:ext cx="2840602" cy="2232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612" y="3750109"/>
            <a:ext cx="2840601" cy="22320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400" y="3750109"/>
            <a:ext cx="2699657" cy="2232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289" y="1404537"/>
            <a:ext cx="5799136" cy="45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68F91CA-AC5C-4698-B29F-D3AA200D1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82522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Tourism, Hospitality, and Culinary Arts (THCA)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2643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2650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1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2DFEEF22-889C-4761-BFCE-63740E04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71E8FCC9-84E5-4ABB-A1EB-EF117FA3A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1068781"/>
            <a:ext cx="36576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SUBSTANTIAL COMPLETION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14A4415-DD47-49BC-9F72-5F3A36081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32576"/>
            <a:ext cx="8305800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 Lapse video: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https://skanska.box.com/s/bxggptw82ukok7q726rclz4btorizflr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046D2FA-0BDB-4295-BC76-0E067D68C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" y="3429000"/>
            <a:ext cx="92964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Render video: </a:t>
            </a:r>
            <a:r>
              <a:rPr lang="en-US" sz="1800" dirty="0">
                <a:hlinkClick r:id="rId8"/>
              </a:rPr>
              <a:t>https://skanska.app.box.com/s/x6xizesettq64058e2aq03bwgw6mop6c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6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219200" y="1295400"/>
            <a:ext cx="10515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latin typeface="+mn-lt"/>
              </a:rPr>
              <a:t>Welcome and Introductions</a:t>
            </a:r>
          </a:p>
          <a:p>
            <a:pPr algn="l" eaLnBrk="1" hangingPunct="1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latin typeface="+mn-lt"/>
              </a:rPr>
              <a:t>Review and Approve 02/24/2020 Meeting Minutes</a:t>
            </a:r>
          </a:p>
          <a:p>
            <a:pPr algn="l" eaLnBrk="1" hangingPunct="1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latin typeface="+mn-lt"/>
              </a:rPr>
              <a:t>CIP Construction Program</a:t>
            </a:r>
          </a:p>
          <a:p>
            <a:pPr lvl="1" algn="l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+mn-lt"/>
              </a:rPr>
              <a:t>Overview, Mr. Lacy Hampton, Interim Assoc. Vice Chancellor of G.O. Bond CIP </a:t>
            </a:r>
          </a:p>
          <a:p>
            <a:pPr lvl="1" algn="l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+mn-lt"/>
              </a:rPr>
              <a:t>SPC – Dr. </a:t>
            </a:r>
            <a:r>
              <a:rPr lang="en-US" altLang="en-US" sz="1600" dirty="0" err="1">
                <a:latin typeface="+mn-lt"/>
              </a:rPr>
              <a:t>Adena</a:t>
            </a:r>
            <a:r>
              <a:rPr lang="en-US" altLang="en-US" sz="1600" dirty="0">
                <a:latin typeface="+mn-lt"/>
              </a:rPr>
              <a:t> W. </a:t>
            </a:r>
            <a:r>
              <a:rPr lang="en-US" altLang="en-US" sz="1600" dirty="0" err="1">
                <a:latin typeface="+mn-lt"/>
              </a:rPr>
              <a:t>Loston</a:t>
            </a:r>
            <a:r>
              <a:rPr lang="en-US" altLang="en-US" sz="1600" dirty="0">
                <a:latin typeface="+mn-lt"/>
              </a:rPr>
              <a:t>, President</a:t>
            </a:r>
          </a:p>
          <a:p>
            <a:pPr lvl="1" algn="l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+mn-lt"/>
              </a:rPr>
              <a:t>SAC – Dr. Robert Vela, President</a:t>
            </a:r>
          </a:p>
          <a:p>
            <a:pPr lvl="1" algn="l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+mn-lt"/>
              </a:rPr>
              <a:t>NVC</a:t>
            </a:r>
            <a:r>
              <a:rPr lang="en-US" altLang="en-US" sz="1600" dirty="0"/>
              <a:t> – </a:t>
            </a:r>
            <a:r>
              <a:rPr lang="en-US" altLang="en-US" sz="1600" dirty="0">
                <a:latin typeface="+mn-lt"/>
              </a:rPr>
              <a:t>Dr. Ric Baser, President</a:t>
            </a:r>
          </a:p>
          <a:p>
            <a:pPr lvl="1" algn="l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+mn-lt"/>
              </a:rPr>
              <a:t>PAC</a:t>
            </a:r>
            <a:r>
              <a:rPr lang="en-US" altLang="en-US" sz="1600" dirty="0"/>
              <a:t> – </a:t>
            </a:r>
            <a:r>
              <a:rPr lang="en-US" altLang="en-US" sz="1600" dirty="0">
                <a:latin typeface="+mn-lt"/>
              </a:rPr>
              <a:t>Dr. Robert Garza, President</a:t>
            </a:r>
          </a:p>
          <a:p>
            <a:pPr lvl="1" algn="l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+mn-lt"/>
              </a:rPr>
              <a:t>NLC</a:t>
            </a:r>
            <a:r>
              <a:rPr lang="en-US" altLang="en-US" sz="1600" dirty="0"/>
              <a:t> </a:t>
            </a:r>
            <a:r>
              <a:rPr lang="en-US" altLang="en-US" sz="1600" dirty="0">
                <a:latin typeface="+mn-lt"/>
              </a:rPr>
              <a:t>– Dr. Veronica Garcia, President </a:t>
            </a:r>
          </a:p>
          <a:p>
            <a:pPr lvl="1" algn="l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+mn-lt"/>
              </a:rPr>
              <a:t>ETC – Mr. Xavier Urrutia, Interim Vice Chancellor of Economic Workforce and Development </a:t>
            </a:r>
          </a:p>
          <a:p>
            <a:pPr marL="342900" lvl="1" indent="-342900" algn="l" eaLnBrk="1" hangingPunct="1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latin typeface="+mn-lt"/>
              </a:rPr>
              <a:t>CIP Technology Bond Overview</a:t>
            </a:r>
          </a:p>
          <a:p>
            <a:pPr marL="742950" lvl="2" indent="-342900" algn="l" eaLnBrk="1" hangingPunct="1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latin typeface="+mn-lt"/>
              </a:rPr>
              <a:t>Dr. Tom Cleary, Vice Chancellor of Planning Performance and Information Systems</a:t>
            </a:r>
          </a:p>
          <a:p>
            <a:pPr marL="342900" lvl="1" indent="-342900" algn="l" eaLnBrk="1" hangingPunct="1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latin typeface="+mn-lt"/>
              </a:rPr>
              <a:t>Report on Construction Manager’s SMWVBE Subcontracting Plans</a:t>
            </a:r>
          </a:p>
          <a:p>
            <a:pPr algn="l" eaLnBrk="1" hangingPunct="1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latin typeface="+mn-lt"/>
              </a:rPr>
              <a:t>Schedule Next Meeting and Closing Comments</a:t>
            </a:r>
          </a:p>
          <a:p>
            <a:pPr marL="0" indent="0" algn="l" eaLnBrk="1" hangingPunct="1">
              <a:spcAft>
                <a:spcPts val="600"/>
              </a:spcAft>
              <a:defRPr/>
            </a:pPr>
            <a:endParaRPr lang="en-US" altLang="en-US" sz="2000" dirty="0">
              <a:latin typeface="+mn-lt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B866472-947F-4F26-B26E-80D94D4D9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34" y="1524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6000" dirty="0">
                <a:solidFill>
                  <a:srgbClr val="0072BB"/>
                </a:solidFill>
                <a:latin typeface="Century Gothic" panose="020B0502020202020204" pitchFamily="34" charset="0"/>
              </a:rPr>
              <a:t>Agenda</a:t>
            </a:r>
            <a:endParaRPr lang="en-US" altLang="en-US" sz="60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68F91CA-AC5C-4698-B29F-D3AA200D1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Norris Tech. Bldg.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5586A60-0999-4765-B77E-9E6511005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66800"/>
            <a:ext cx="6781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  <a:r>
              <a:rPr lang="en-US" altLang="en-US" sz="1600" dirty="0" err="1">
                <a:solidFill>
                  <a:prstClr val="black"/>
                </a:solidFill>
                <a:latin typeface="Century Gothic" charset="0"/>
              </a:rPr>
              <a:t>Pfluger</a:t>
            </a:r>
            <a:endParaRPr lang="en-US" altLang="en-US" sz="1600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Skanska USA Building,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GMP, as Amended: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$19,286,081 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12.11.18,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Amended on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10.22.19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64,080 sf + 6,911sf = 70,991sf (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4 stories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7 General , 10 Computer, 1 Open Lab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Tutoring &amp; Technology Center, Rose Thomas Writing Center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Special Purpose Areas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Information Technology Dept, Communications &amp; Learning Dept, 6 Student Lounge/Study areas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July 2019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November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Spring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25%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70%</a:t>
            </a:r>
          </a:p>
        </p:txBody>
      </p:sp>
      <p:grpSp>
        <p:nvGrpSpPr>
          <p:cNvPr id="118788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881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81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878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32" descr="C:\Users\mcelroyk\Desktop\Alamo Colleges File Directory\Citizens Advisory Committee Meeting\SPC images\2019-0919_SPC-NORRIS_RENDER_SW CORNER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00" y="379901"/>
            <a:ext cx="4297362" cy="251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B4060D7-7DF9-4C58-96CD-E2BBCFCF1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184874"/>
              </p:ext>
            </p:extLst>
          </p:nvPr>
        </p:nvGraphicFramePr>
        <p:xfrm>
          <a:off x="5334000" y="5084762"/>
          <a:ext cx="6583361" cy="101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7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281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G.O. BONDS</a:t>
                      </a:r>
                      <a:endParaRPr lang="en-US" sz="1200" dirty="0"/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OTHER FUNDS</a:t>
                      </a:r>
                      <a:endParaRPr lang="en-US" sz="1200" dirty="0"/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MAINTENANCE</a:t>
                      </a:r>
                      <a:r>
                        <a:rPr lang="en-US" sz="1200" baseline="0"/>
                        <a:t> TAX NOTES</a:t>
                      </a:r>
                      <a:endParaRPr lang="en-US" sz="1200" dirty="0"/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734" marB="4573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$14.88M</a:t>
                      </a:r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$1.42</a:t>
                      </a:r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$8.81M</a:t>
                      </a:r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$25.11M</a:t>
                      </a:r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$15.98M</a:t>
                      </a:r>
                    </a:p>
                  </a:txBody>
                  <a:tcPr marT="45734" marB="457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$9.3M</a:t>
                      </a:r>
                    </a:p>
                  </a:txBody>
                  <a:tcPr marT="45734" marB="4573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6">
            <a:extLst>
              <a:ext uri="{FF2B5EF4-FFF2-40B4-BE49-F238E27FC236}">
                <a16:creationId xmlns:a16="http://schemas.microsoft.com/office/drawing/2014/main" id="{EA1750CC-A35B-4944-91D6-5D39DAD3E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304800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062E9F-BA6C-4C85-9594-011A0E56B7B9}"/>
              </a:ext>
            </a:extLst>
          </p:cNvPr>
          <p:cNvSpPr/>
          <p:nvPr/>
        </p:nvSpPr>
        <p:spPr>
          <a:xfrm>
            <a:off x="6370982" y="1447800"/>
            <a:ext cx="537751" cy="497484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0B7D5D-C4F0-4119-AC18-FEEA0E7D37A7}"/>
              </a:ext>
            </a:extLst>
          </p:cNvPr>
          <p:cNvSpPr/>
          <p:nvPr/>
        </p:nvSpPr>
        <p:spPr>
          <a:xfrm>
            <a:off x="5801181" y="1409700"/>
            <a:ext cx="560942" cy="531352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13BF009-39A0-4154-8B30-DE973505EC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3424" y="2890968"/>
            <a:ext cx="3403938" cy="21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05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9DAC835-0180-4390-BB8C-A7D2AE0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Norris Tech. Bldg.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4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C13AB7AE-3A5F-460C-8833-4B60CA40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large brick building&#10;&#10;Description automatically generated">
            <a:extLst>
              <a:ext uri="{FF2B5EF4-FFF2-40B4-BE49-F238E27FC236}">
                <a16:creationId xmlns:a16="http://schemas.microsoft.com/office/drawing/2014/main" id="{ADF5F1F8-D949-4F38-972E-2F1B1841B1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1187905"/>
            <a:ext cx="8754907" cy="47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05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9DAC835-0180-4390-BB8C-A7D2AE0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Norris Tech. Bldg.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4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C13AB7AE-3A5F-460C-8833-4B60CA40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indoor, building, window, door&#10;&#10;Description automatically generated">
            <a:extLst>
              <a:ext uri="{FF2B5EF4-FFF2-40B4-BE49-F238E27FC236}">
                <a16:creationId xmlns:a16="http://schemas.microsoft.com/office/drawing/2014/main" id="{71923211-2BE7-4989-AF47-ACB87626E6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275001"/>
            <a:ext cx="3493031" cy="2352333"/>
          </a:xfrm>
          <a:prstGeom prst="rect">
            <a:avLst/>
          </a:prstGeom>
        </p:spPr>
      </p:pic>
      <p:pic>
        <p:nvPicPr>
          <p:cNvPr id="13" name="Picture 12" descr="A picture containing indoor, kitchen, sitting, table&#10;&#10;Description automatically generated">
            <a:extLst>
              <a:ext uri="{FF2B5EF4-FFF2-40B4-BE49-F238E27FC236}">
                <a16:creationId xmlns:a16="http://schemas.microsoft.com/office/drawing/2014/main" id="{54E4DBCB-EF0A-4E1E-82A9-C4530AB8AA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3712067"/>
            <a:ext cx="3508403" cy="2348412"/>
          </a:xfrm>
          <a:prstGeom prst="rect">
            <a:avLst/>
          </a:prstGeom>
        </p:spPr>
      </p:pic>
      <p:pic>
        <p:nvPicPr>
          <p:cNvPr id="16" name="Picture 15" descr="A large brick building&#10;&#10;Description automatically generated">
            <a:extLst>
              <a:ext uri="{FF2B5EF4-FFF2-40B4-BE49-F238E27FC236}">
                <a16:creationId xmlns:a16="http://schemas.microsoft.com/office/drawing/2014/main" id="{E39F7994-35AC-40DC-B661-A35BEE9933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22238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97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9DAC835-0180-4390-BB8C-A7D2AE0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Norris Tech. Bldg.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4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C13AB7AE-3A5F-460C-8833-4B60CA40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6BDF5118-2E0C-4132-9A58-CAC601272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980" y="950267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pic>
        <p:nvPicPr>
          <p:cNvPr id="3" name="Picture 2" descr="A room with a large window&#10;&#10;Description automatically generated">
            <a:extLst>
              <a:ext uri="{FF2B5EF4-FFF2-40B4-BE49-F238E27FC236}">
                <a16:creationId xmlns:a16="http://schemas.microsoft.com/office/drawing/2014/main" id="{9F7E113B-41A1-4DD3-A880-1D119FC72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91" y="1554593"/>
            <a:ext cx="5784849" cy="4338637"/>
          </a:xfrm>
          <a:prstGeom prst="rect">
            <a:avLst/>
          </a:prstGeom>
        </p:spPr>
      </p:pic>
      <p:pic>
        <p:nvPicPr>
          <p:cNvPr id="13" name="Picture 12" descr="A room with a large window&#10;&#10;Description automatically generated">
            <a:extLst>
              <a:ext uri="{FF2B5EF4-FFF2-40B4-BE49-F238E27FC236}">
                <a16:creationId xmlns:a16="http://schemas.microsoft.com/office/drawing/2014/main" id="{6910C688-55C0-4DEE-8BC5-A70FF679B2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2423897"/>
            <a:ext cx="5523316" cy="34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9DAC835-0180-4390-BB8C-A7D2AE0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Norris Tech. Bldg.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4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C13AB7AE-3A5F-460C-8833-4B60CA40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135FD6-15E8-4225-B897-C4F4E9C471B1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B00E82A-E3B8-49C0-9499-3731270CB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1272727"/>
            <a:ext cx="8397081" cy="53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C13AB7AE-3A5F-460C-8833-4B60CA40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135FD6-15E8-4225-B897-C4F4E9C471B1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554E82-D060-4120-A933-D707C69C9A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869950"/>
            <a:ext cx="9372600" cy="556260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9DAC835-0180-4390-BB8C-A7D2AE0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Norris Tech. Bldg.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5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9DAC835-0180-4390-BB8C-A7D2AE0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Norris Tech. Bldg.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4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C13AB7AE-3A5F-460C-8833-4B60CA40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135FD6-15E8-4225-B897-C4F4E9C471B1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1E704A-7491-4DAC-A130-94C7AAE8C1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185569"/>
            <a:ext cx="9448800" cy="54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88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C13AB7AE-3A5F-460C-8833-4B60CA40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135FD6-15E8-4225-B897-C4F4E9C471B1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857F9B7-1EE3-4DDF-8C20-983288C74C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863" y="973932"/>
            <a:ext cx="9558537" cy="5655468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9DAC835-0180-4390-BB8C-A7D2AE0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– Norris Tech. Bldg.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08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98010A0-6061-416E-9542-2F5026AF7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6964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SWC - Welding and Auto Body Facility 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0595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0624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62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0596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F11C93C-61A5-4ABF-91F9-84527F005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51862"/>
              </p:ext>
            </p:extLst>
          </p:nvPr>
        </p:nvGraphicFramePr>
        <p:xfrm>
          <a:off x="5295901" y="4820188"/>
          <a:ext cx="6591299" cy="117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37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665" marB="4566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24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$23.12M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$1.96M</a:t>
                      </a:r>
                      <a:r>
                        <a:rPr lang="en-US" sz="1800" baseline="0" dirty="0"/>
                        <a:t> </a:t>
                      </a:r>
                    </a:p>
                    <a:p>
                      <a:pPr algn="ctr"/>
                      <a:r>
                        <a:rPr lang="en-US" sz="1100" baseline="0" dirty="0"/>
                        <a:t>(Inst. Budget)</a:t>
                      </a:r>
                      <a:endParaRPr lang="en-US" sz="11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$25.07M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$1.2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$23.87M</a:t>
                      </a:r>
                    </a:p>
                  </a:txBody>
                  <a:tcPr marT="45665" marB="4566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E3B86D8-4054-411E-B540-2408C1A7B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8" y="1295400"/>
            <a:ext cx="6290382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  <a:r>
              <a:rPr lang="en-US" altLang="en-US" sz="1600" dirty="0" err="1">
                <a:solidFill>
                  <a:prstClr val="black"/>
                </a:solidFill>
                <a:latin typeface="Century Gothic" charset="0"/>
              </a:rPr>
              <a:t>WestEast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Design Group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Guido Construction Company,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$19,861,680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03.17.2020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62,093 sf (1.5 stories)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 and 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1 Large Multipurpose 3 Computer; 6 General;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2 Large Instructional Labs (Welding &amp; Auto Body); 120 Welding Stations; 32 Auto Body Welding Stations; 2 Paint Booths; 1 Double Bay Prep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July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March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Spring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25%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GMP Approved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ACCD9BC-0055-4087-9069-223AFAA74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94096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  <p:pic>
        <p:nvPicPr>
          <p:cNvPr id="16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774B19EC-853C-41C9-81F1-304B50E0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EB184059-8431-4523-ABD2-E03FA68088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897" y="1883276"/>
            <a:ext cx="4884103" cy="261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02AF301-ED3F-46C8-AD61-54E71FF2FD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934" y="1442690"/>
            <a:ext cx="627989" cy="39895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944ACC0-D1F6-409D-A17A-4BBB2560310D}"/>
              </a:ext>
            </a:extLst>
          </p:cNvPr>
          <p:cNvSpPr/>
          <p:nvPr/>
        </p:nvSpPr>
        <p:spPr>
          <a:xfrm>
            <a:off x="7620000" y="1379892"/>
            <a:ext cx="468313" cy="499927"/>
          </a:xfrm>
          <a:prstGeom prst="ellipse">
            <a:avLst/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73669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>
            <a:extLst>
              <a:ext uri="{FF2B5EF4-FFF2-40B4-BE49-F238E27FC236}">
                <a16:creationId xmlns:a16="http://schemas.microsoft.com/office/drawing/2014/main" id="{887B8752-E2E9-4BE3-A964-A0DB385C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35638"/>
            <a:ext cx="650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entury Gothic" panose="020B0502020202020204" pitchFamily="34" charset="0"/>
              </a:rPr>
              <a:t>site</a:t>
            </a:r>
            <a:r>
              <a:rPr lang="en-US" altLang="en-US" sz="2400">
                <a:solidFill>
                  <a:srgbClr val="C00000"/>
                </a:solidFill>
                <a:latin typeface="Century Gothic" panose="020B0502020202020204" pitchFamily="34" charset="0"/>
              </a:rPr>
              <a:t>plan</a:t>
            </a:r>
          </a:p>
        </p:txBody>
      </p:sp>
      <p:pic>
        <p:nvPicPr>
          <p:cNvPr id="21507" name="Picture 6">
            <a:extLst>
              <a:ext uri="{FF2B5EF4-FFF2-40B4-BE49-F238E27FC236}">
                <a16:creationId xmlns:a16="http://schemas.microsoft.com/office/drawing/2014/main" id="{3952D82D-E0E6-4565-B564-2B52D7EFEE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77800"/>
            <a:ext cx="8743950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 7">
            <a:extLst>
              <a:ext uri="{FF2B5EF4-FFF2-40B4-BE49-F238E27FC236}">
                <a16:creationId xmlns:a16="http://schemas.microsoft.com/office/drawing/2014/main" id="{950A8904-B2ED-4872-9B46-9EF64802FC9B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5899150"/>
            <a:ext cx="222250" cy="198438"/>
            <a:chOff x="1618727" y="5985164"/>
            <a:chExt cx="221722" cy="1995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24D054C-5501-4F21-8623-8A6DBA4ACF86}"/>
                </a:ext>
              </a:extLst>
            </p:cNvPr>
            <p:cNvSpPr/>
            <p:nvPr/>
          </p:nvSpPr>
          <p:spPr>
            <a:xfrm>
              <a:off x="1618727" y="5985164"/>
              <a:ext cx="221722" cy="1995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0CF7DE7-6F3F-4FC9-9E62-A755D4F0EE7A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>
              <a:off x="1729588" y="5985164"/>
              <a:ext cx="0" cy="1069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652C700-7090-48AE-9EDC-41ED50E15A0D}"/>
              </a:ext>
            </a:extLst>
          </p:cNvPr>
          <p:cNvSpPr txBox="1"/>
          <p:nvPr/>
        </p:nvSpPr>
        <p:spPr>
          <a:xfrm>
            <a:off x="304800" y="1422400"/>
            <a:ext cx="3200400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Century Gothic" panose="020B0502020202020204" pitchFamily="34" charset="0"/>
              </a:rPr>
              <a:t>Located at Quintana Road and Harmon Ave next to existing Building 8.</a:t>
            </a:r>
          </a:p>
          <a:p>
            <a:pPr>
              <a:defRPr/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sz="2000" dirty="0">
                <a:latin typeface="Century Gothic" panose="020B0502020202020204" pitchFamily="34" charset="0"/>
              </a:rPr>
              <a:t>The new building will replace the existing older facility on the campus increasing square footage from 33,254sf to 62,093sf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6E4C1B-5206-4ECD-B3DE-4A7AE4A81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6964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SWC - Welding and Auto Body Facility 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A5AD7C2-8626-49D9-A4F5-57CD1500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797" y="267216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0EFC8B6A-4832-410E-AC88-4612E290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95800"/>
            <a:ext cx="10515600" cy="981075"/>
          </a:xfrm>
        </p:spPr>
        <p:txBody>
          <a:bodyPr/>
          <a:lstStyle/>
          <a:p>
            <a:r>
              <a:rPr lang="en-US" altLang="en-US" dirty="0"/>
              <a:t>CIP Construction Program</a:t>
            </a:r>
          </a:p>
        </p:txBody>
      </p:sp>
    </p:spTree>
    <p:extLst>
      <p:ext uri="{BB962C8B-B14F-4D97-AF65-F5344CB8AC3E}">
        <p14:creationId xmlns:p14="http://schemas.microsoft.com/office/powerpoint/2010/main" val="3885192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>
            <a:extLst>
              <a:ext uri="{FF2B5EF4-FFF2-40B4-BE49-F238E27FC236}">
                <a16:creationId xmlns:a16="http://schemas.microsoft.com/office/drawing/2014/main" id="{ABF035D1-2CE0-4479-B2FB-4767C7F38A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9220200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EDB411-29A7-4B51-A2A9-3F59C92FC946}"/>
              </a:ext>
            </a:extLst>
          </p:cNvPr>
          <p:cNvSpPr txBox="1"/>
          <p:nvPr/>
        </p:nvSpPr>
        <p:spPr>
          <a:xfrm>
            <a:off x="381000" y="1465451"/>
            <a:ext cx="4495800" cy="44781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u="sng" dirty="0">
                <a:solidFill>
                  <a:srgbClr val="0072BB"/>
                </a:solidFill>
                <a:latin typeface="Century Gothic" panose="020B0502020202020204" pitchFamily="34" charset="0"/>
              </a:rPr>
              <a:t>Level 1</a:t>
            </a:r>
          </a:p>
          <a:p>
            <a:pPr>
              <a:spcAft>
                <a:spcPts val="600"/>
              </a:spcAft>
              <a:defRPr/>
            </a:pPr>
            <a:r>
              <a:rPr lang="en-US" sz="2000" dirty="0">
                <a:latin typeface="Century Gothic" panose="020B0502020202020204" pitchFamily="34" charset="0"/>
              </a:rPr>
              <a:t>2 Large Instructional Laboratories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Welding Lab features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120 Welding stations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err="1">
                <a:latin typeface="Century Gothic" panose="020B0502020202020204" pitchFamily="34" charset="0"/>
              </a:rPr>
              <a:t>Autobody</a:t>
            </a:r>
            <a:r>
              <a:rPr lang="en-US" sz="1800" dirty="0">
                <a:latin typeface="Century Gothic" panose="020B0502020202020204" pitchFamily="34" charset="0"/>
              </a:rPr>
              <a:t> Collision features 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32 Welding stations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2 paint Booths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1 Double Bay Prep Booth</a:t>
            </a:r>
          </a:p>
          <a:p>
            <a:pPr>
              <a:spcAft>
                <a:spcPts val="600"/>
              </a:spcAft>
              <a:defRPr/>
            </a:pPr>
            <a:r>
              <a:rPr lang="en-US" sz="2000" dirty="0">
                <a:latin typeface="Century Gothic" panose="020B0502020202020204" pitchFamily="34" charset="0"/>
              </a:rPr>
              <a:t>Remaining Floor Area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Administrative spaces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Faculty Offices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Support Spaces</a:t>
            </a:r>
          </a:p>
        </p:txBody>
      </p:sp>
      <p:pic>
        <p:nvPicPr>
          <p:cNvPr id="4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1EE02B3F-4A0B-46D0-895E-80003589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0480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845C4F0E-AB82-46DD-93EF-C9C4E90F2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6964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SWC - Welding and Auto Body Facility 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8F7BA31-AB49-42F9-B3BE-75A8B74C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94096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56C78D-D53B-4318-B624-0961788D26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86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C5B4D-9428-422F-825F-F5051C0C7A82}"/>
              </a:ext>
            </a:extLst>
          </p:cNvPr>
          <p:cNvSpPr txBox="1"/>
          <p:nvPr/>
        </p:nvSpPr>
        <p:spPr>
          <a:xfrm>
            <a:off x="8363607" y="1905000"/>
            <a:ext cx="3657600" cy="330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u="sng" dirty="0">
                <a:solidFill>
                  <a:srgbClr val="0072BB"/>
                </a:solidFill>
                <a:latin typeface="Century Gothic" panose="020B0502020202020204" pitchFamily="34" charset="0"/>
              </a:rPr>
              <a:t>Level 2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entury Gothic" panose="020B0502020202020204" pitchFamily="34" charset="0"/>
              </a:rPr>
              <a:t>3 Computer Classrooms </a:t>
            </a:r>
            <a:r>
              <a:rPr lang="en-US" sz="1800" dirty="0">
                <a:latin typeface="Century Gothic" panose="020B0502020202020204" pitchFamily="34" charset="0"/>
              </a:rPr>
              <a:t>(seating 32)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entury Gothic" panose="020B0502020202020204" pitchFamily="34" charset="0"/>
              </a:rPr>
              <a:t>6 General Classrooms 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1800" dirty="0">
                <a:latin typeface="Century Gothic" panose="020B0502020202020204" pitchFamily="34" charset="0"/>
              </a:rPr>
              <a:t>(seating 32)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entury Gothic" panose="020B0502020202020204" pitchFamily="34" charset="0"/>
              </a:rPr>
              <a:t>Large Multipurpose Room </a:t>
            </a:r>
            <a:r>
              <a:rPr lang="en-US" sz="1800" dirty="0">
                <a:latin typeface="Century Gothic" panose="020B0502020202020204" pitchFamily="34" charset="0"/>
              </a:rPr>
              <a:t>(seating up to 100)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entury Gothic" panose="020B0502020202020204" pitchFamily="34" charset="0"/>
              </a:rPr>
              <a:t>2 Informal Study Areas</a:t>
            </a:r>
          </a:p>
          <a:p>
            <a:pPr>
              <a:spcAft>
                <a:spcPts val="600"/>
              </a:spcAft>
              <a:defRPr/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2AEFF6-5D92-4417-ACD5-095FBF038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6964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SWC - Welding and Auto Body Facility 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5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85D5ADE4-235F-4B0B-A32D-A3E9135D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096BF0A-6CED-4BFF-8151-0A22E95A1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94096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98010A0-6061-416E-9542-2F5026AF7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5440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- Bowden Building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10595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10624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62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0596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F11C93C-61A5-4ABF-91F9-84527F005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3948"/>
              </p:ext>
            </p:extLst>
          </p:nvPr>
        </p:nvGraphicFramePr>
        <p:xfrm>
          <a:off x="5147310" y="4687052"/>
          <a:ext cx="6736080" cy="117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2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665" marB="4566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24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$14M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$0.68M</a:t>
                      </a:r>
                      <a:r>
                        <a:rPr lang="en-US" sz="1800" baseline="0" dirty="0"/>
                        <a:t> </a:t>
                      </a:r>
                    </a:p>
                    <a:p>
                      <a:pPr algn="ctr"/>
                      <a:r>
                        <a:rPr lang="en-US" sz="1100" baseline="0" dirty="0"/>
                        <a:t>(Inst. Budget)</a:t>
                      </a:r>
                      <a:endParaRPr lang="en-US" sz="1100" dirty="0"/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$14.68M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$0.50M</a:t>
                      </a:r>
                    </a:p>
                  </a:txBody>
                  <a:tcPr marT="45665" marB="4566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$14.18M</a:t>
                      </a:r>
                    </a:p>
                  </a:txBody>
                  <a:tcPr marT="45665" marB="4566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E3B86D8-4054-411E-B540-2408C1A7B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107" y="990600"/>
            <a:ext cx="7239000" cy="49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  Page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  Skanska USA Building,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 $10,806,501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 05.19.2020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  24,870 sf (2 stories)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Classrooms and Labs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 General and Computer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Labs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 3 Tradition 2 Collaborative Networking Labs;</a:t>
            </a:r>
          </a:p>
          <a:p>
            <a:pPr marL="344488" indent="0" algn="l" eaLnBrk="1" hangingPunct="1">
              <a:defRPr/>
            </a:pP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Accounting and Technology Labs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Special Purpose Areas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  Artemisia Bowden Bust </a:t>
            </a:r>
          </a:p>
          <a:p>
            <a:pPr marL="344488" indent="0" algn="l" eaLnBrk="1" hangingPunct="1">
              <a:defRPr/>
            </a:pP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And Portrait, VITA (Volunteer Income Tax </a:t>
            </a:r>
          </a:p>
          <a:p>
            <a:pPr marL="344488" indent="0" algn="l" eaLnBrk="1" hangingPunct="1">
              <a:defRPr/>
            </a:pP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Assistance) Center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Est. Construction Start: 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June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Est. Target Completion: 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August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:  Fall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25%</a:t>
            </a: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50" b="1" dirty="0">
                <a:solidFill>
                  <a:prstClr val="black"/>
                </a:solidFill>
                <a:latin typeface="Century Gothic" charset="0"/>
              </a:rPr>
              <a:t>Construction % Complete:</a:t>
            </a:r>
            <a:r>
              <a:rPr lang="en-US" altLang="en-US" sz="1550" dirty="0">
                <a:solidFill>
                  <a:prstClr val="black"/>
                </a:solidFill>
                <a:latin typeface="Century Gothic" charset="0"/>
              </a:rPr>
              <a:t> NTP Proceed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58A48994-8623-42D1-8A47-9694FEF6D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96349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Approved/NTP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011D6E8-998C-461B-B9D0-463A431F50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78" t="14291" b="20375"/>
          <a:stretch/>
        </p:blipFill>
        <p:spPr bwMode="auto">
          <a:xfrm>
            <a:off x="6053630" y="1961240"/>
            <a:ext cx="5757370" cy="207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EE1A56CD-4FA4-4726-AD28-1CE42B1E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6D278CD-0E15-4190-A897-399835964BD2}"/>
              </a:ext>
            </a:extLst>
          </p:cNvPr>
          <p:cNvSpPr/>
          <p:nvPr/>
        </p:nvSpPr>
        <p:spPr>
          <a:xfrm>
            <a:off x="6143575" y="1448074"/>
            <a:ext cx="494714" cy="490254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BBAD25-B542-41D5-8494-79595A6E2178}"/>
              </a:ext>
            </a:extLst>
          </p:cNvPr>
          <p:cNvSpPr/>
          <p:nvPr/>
        </p:nvSpPr>
        <p:spPr>
          <a:xfrm>
            <a:off x="7124321" y="1448074"/>
            <a:ext cx="504872" cy="467067"/>
          </a:xfrm>
          <a:prstGeom prst="ellipse">
            <a:avLst/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39D1F5B-93EC-4010-B31D-41ECF6AE68BD}"/>
              </a:ext>
            </a:extLst>
          </p:cNvPr>
          <p:cNvSpPr/>
          <p:nvPr/>
        </p:nvSpPr>
        <p:spPr>
          <a:xfrm>
            <a:off x="6629400" y="1448074"/>
            <a:ext cx="517490" cy="490254"/>
          </a:xfrm>
          <a:prstGeom prst="ellipse">
            <a:avLst/>
          </a:prstGeom>
          <a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35256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A5DF8718-7085-422B-B758-402BCD07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000"/>
            <a:ext cx="3429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>
            <a:extLst>
              <a:ext uri="{FF2B5EF4-FFF2-40B4-BE49-F238E27FC236}">
                <a16:creationId xmlns:a16="http://schemas.microsoft.com/office/drawing/2014/main" id="{44D0509F-F993-45C8-9032-6E42D5F7B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1473200"/>
            <a:ext cx="41116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CC836A-81F4-4D15-AB41-503D78421412}"/>
              </a:ext>
            </a:extLst>
          </p:cNvPr>
          <p:cNvSpPr/>
          <p:nvPr/>
        </p:nvSpPr>
        <p:spPr>
          <a:xfrm>
            <a:off x="9372600" y="3338513"/>
            <a:ext cx="965200" cy="457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6" name="Picture 3">
            <a:extLst>
              <a:ext uri="{FF2B5EF4-FFF2-40B4-BE49-F238E27FC236}">
                <a16:creationId xmlns:a16="http://schemas.microsoft.com/office/drawing/2014/main" id="{3439D5B0-9AC4-4B02-B7DB-EF0E3E26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" y="2598738"/>
            <a:ext cx="4986338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1FE3B-0F3C-49F1-8B26-2C7E3F51E297}"/>
              </a:ext>
            </a:extLst>
          </p:cNvPr>
          <p:cNvSpPr txBox="1"/>
          <p:nvPr/>
        </p:nvSpPr>
        <p:spPr>
          <a:xfrm>
            <a:off x="390525" y="1404938"/>
            <a:ext cx="48768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The replacement Bowden Building will be located at what will become the new main entry to the campus off of MLK Drive.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A81A5-D67E-40E4-AC96-DC4969F021EC}"/>
              </a:ext>
            </a:extLst>
          </p:cNvPr>
          <p:cNvSpPr txBox="1"/>
          <p:nvPr/>
        </p:nvSpPr>
        <p:spPr>
          <a:xfrm>
            <a:off x="3733800" y="5791200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cs typeface="Arial" panose="020B0604020202020204" pitchFamily="34" charset="0"/>
              </a:rPr>
              <a:t>Building Site Plan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C19EC0-5211-4D6F-A7E4-B577341C9845}"/>
              </a:ext>
            </a:extLst>
          </p:cNvPr>
          <p:cNvSpPr txBox="1"/>
          <p:nvPr/>
        </p:nvSpPr>
        <p:spPr>
          <a:xfrm>
            <a:off x="9904413" y="11541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Campus Site Plan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3575D2-B59B-4186-BE54-06855667B308}"/>
              </a:ext>
            </a:extLst>
          </p:cNvPr>
          <p:cNvCxnSpPr>
            <a:stCxn id="3" idx="3"/>
          </p:cNvCxnSpPr>
          <p:nvPr/>
        </p:nvCxnSpPr>
        <p:spPr>
          <a:xfrm flipH="1">
            <a:off x="9067800" y="3729038"/>
            <a:ext cx="446088" cy="11477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>
            <a:extLst>
              <a:ext uri="{FF2B5EF4-FFF2-40B4-BE49-F238E27FC236}">
                <a16:creationId xmlns:a16="http://schemas.microsoft.com/office/drawing/2014/main" id="{B927008C-A59B-4599-ABB9-7FDBA5829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5440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- Bowden Building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56C09BD-F75F-425E-9CC1-4FACC7972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175" y="10623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Approved/NTP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F2A6C860-9078-48A0-A241-C194965E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000"/>
            <a:ext cx="3429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>
            <a:extLst>
              <a:ext uri="{FF2B5EF4-FFF2-40B4-BE49-F238E27FC236}">
                <a16:creationId xmlns:a16="http://schemas.microsoft.com/office/drawing/2014/main" id="{7732B9F0-D1D1-4551-9170-DC6DA0ECF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475" y="2724150"/>
            <a:ext cx="5545138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Content Placeholder 3">
            <a:extLst>
              <a:ext uri="{FF2B5EF4-FFF2-40B4-BE49-F238E27FC236}">
                <a16:creationId xmlns:a16="http://schemas.microsoft.com/office/drawing/2014/main" id="{430D46C2-05A0-46F9-BF8D-E1E23B9233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713" y="1295400"/>
            <a:ext cx="6350000" cy="3257550"/>
          </a:xfr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A7EF47C2-E1C4-43B3-991A-608AA8A05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5440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- Bowden Building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3EE8BFD-7210-4F68-B7AF-12C4EF42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96349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Approved/NTP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2">
            <a:extLst>
              <a:ext uri="{FF2B5EF4-FFF2-40B4-BE49-F238E27FC236}">
                <a16:creationId xmlns:a16="http://schemas.microsoft.com/office/drawing/2014/main" id="{90AF2F98-2B72-4A15-A7F8-B10DCABC37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90"/>
          <a:stretch/>
        </p:blipFill>
        <p:spPr>
          <a:xfrm>
            <a:off x="990600" y="3733800"/>
            <a:ext cx="4800600" cy="2422525"/>
          </a:xfrm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3390EB07-2AC9-43C0-933C-990924E60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425" y="3233738"/>
            <a:ext cx="473075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E2E759E5-A957-4F78-B0AA-7CABB4C39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425" y="442913"/>
            <a:ext cx="4803775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720BB2-D74D-4428-9ED0-6D3888FAEC9A}"/>
              </a:ext>
            </a:extLst>
          </p:cNvPr>
          <p:cNvSpPr/>
          <p:nvPr/>
        </p:nvSpPr>
        <p:spPr>
          <a:xfrm>
            <a:off x="685800" y="1025525"/>
            <a:ext cx="6096000" cy="2708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u="sng" dirty="0">
                <a:solidFill>
                  <a:srgbClr val="0072BB"/>
                </a:solidFill>
                <a:latin typeface="+mn-lt"/>
              </a:rPr>
              <a:t>Main Lobby: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Bright / Open Space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Open Stair to Second Floor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Open Glazing to VITA and Dean Reception Areas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Museum-like Clean / Modern Aesthetic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Artemisia Bowden Bust and Portrait / Heritage Tree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High Tech Video Display Wall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2D97771-D404-4CA8-B46F-E21477489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5440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- Bowden Building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DECE2C9-BA58-4EB7-A8AC-4110715E5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2913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Approved/NTP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3AADADF0-9F94-4C1D-928E-FB8C0EFF8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000"/>
            <a:ext cx="3429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5EF80-9706-49AF-9376-67140315022B}"/>
              </a:ext>
            </a:extLst>
          </p:cNvPr>
          <p:cNvSpPr txBox="1"/>
          <p:nvPr/>
        </p:nvSpPr>
        <p:spPr>
          <a:xfrm>
            <a:off x="381000" y="1524000"/>
            <a:ext cx="4038600" cy="2169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u="sng" dirty="0">
                <a:solidFill>
                  <a:srgbClr val="0072BB"/>
                </a:solidFill>
                <a:latin typeface="Century Gothic" panose="020B0502020202020204" pitchFamily="34" charset="0"/>
              </a:rPr>
              <a:t>First Floor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Main Reception Lobby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VITA Tax Assistance Center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General Classroom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Computer Classroom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Faculty Office Suite</a:t>
            </a:r>
          </a:p>
        </p:txBody>
      </p:sp>
      <p:pic>
        <p:nvPicPr>
          <p:cNvPr id="26629" name="Picture 4">
            <a:extLst>
              <a:ext uri="{FF2B5EF4-FFF2-40B4-BE49-F238E27FC236}">
                <a16:creationId xmlns:a16="http://schemas.microsoft.com/office/drawing/2014/main" id="{DBF3347D-E1BC-4713-9D44-5CC58C3465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6" b="4477"/>
          <a:stretch>
            <a:fillRect/>
          </a:stretch>
        </p:blipFill>
        <p:spPr bwMode="auto">
          <a:xfrm>
            <a:off x="3810000" y="1219200"/>
            <a:ext cx="814705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E6BB78-9C3B-415D-9818-C836C6AAE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5440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- Bowden Building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9FE0FC1-7B2D-4900-AFEB-64C25CB65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96349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Approved/NTP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1C53680D-2111-461C-843C-A5C37C13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000"/>
            <a:ext cx="3429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">
            <a:extLst>
              <a:ext uri="{FF2B5EF4-FFF2-40B4-BE49-F238E27FC236}">
                <a16:creationId xmlns:a16="http://schemas.microsoft.com/office/drawing/2014/main" id="{C423382B-8072-4E73-94DD-0355E46EC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7537450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98E629-0E58-4FD5-B665-8059B23B745A}"/>
              </a:ext>
            </a:extLst>
          </p:cNvPr>
          <p:cNvSpPr txBox="1"/>
          <p:nvPr/>
        </p:nvSpPr>
        <p:spPr>
          <a:xfrm>
            <a:off x="381000" y="1524000"/>
            <a:ext cx="4038600" cy="30777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u="sng" dirty="0">
                <a:solidFill>
                  <a:srgbClr val="0072BB"/>
                </a:solidFill>
                <a:latin typeface="Century Gothic" panose="020B0502020202020204" pitchFamily="34" charset="0"/>
              </a:rPr>
              <a:t>Second Floor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3 Networking Computer Labs (Traditional Layout)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2 Networking Computer Labs (Collaborative Layout)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Dedicated Server Rooms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Accounting Lab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Technology Integration Lab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entury Gothic" panose="020B0502020202020204" pitchFamily="34" charset="0"/>
              </a:rPr>
              <a:t>Informal Student Study Area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41720-D4B9-4EA9-88DC-5AA4BBCC4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" y="228600"/>
            <a:ext cx="5440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SPC - Bowden Building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4FFFB20-AF82-4E83-832F-2CB6AD5F9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96349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Approved/NTP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5A80D6D-9827-4BFE-95ED-4343310E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5325"/>
            <a:ext cx="10515600" cy="981075"/>
          </a:xfrm>
        </p:spPr>
        <p:txBody>
          <a:bodyPr/>
          <a:lstStyle/>
          <a:p>
            <a:r>
              <a:rPr lang="en-US" altLang="en-US" dirty="0"/>
              <a:t>San Antonio College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767F9C-CDD8-44B0-BF47-462A8FCC4A14}"/>
              </a:ext>
            </a:extLst>
          </p:cNvPr>
          <p:cNvSpPr txBox="1">
            <a:spLocks/>
          </p:cNvSpPr>
          <p:nvPr/>
        </p:nvSpPr>
        <p:spPr bwMode="auto">
          <a:xfrm>
            <a:off x="622302" y="5257800"/>
            <a:ext cx="1051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altLang="en-US" sz="2000" dirty="0"/>
              <a:t>Dr. Robert Vela, President</a:t>
            </a:r>
          </a:p>
        </p:txBody>
      </p:sp>
      <p:pic>
        <p:nvPicPr>
          <p:cNvPr id="6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B1BC4C4D-2AE1-42DF-AF93-28913C21C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770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543425"/>
            <a:ext cx="11353800" cy="94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G.O. Bonds (</a:t>
            </a:r>
            <a:r>
              <a:rPr lang="en-US" sz="2000" dirty="0">
                <a:latin typeface="Century Gothic" panose="020B0502020202020204" pitchFamily="34" charset="0"/>
              </a:rPr>
              <a:t>per Election Flyer</a:t>
            </a:r>
            <a:r>
              <a:rPr lang="en-US" dirty="0">
                <a:latin typeface="Century Gothic" panose="020B0502020202020204" pitchFamily="34" charset="0"/>
              </a:rPr>
              <a:t>):			$83 Million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Maintenance Tax Notes (</a:t>
            </a:r>
            <a:r>
              <a:rPr lang="en-US" sz="2000" dirty="0">
                <a:latin typeface="Century Gothic" panose="020B0502020202020204" pitchFamily="34" charset="0"/>
              </a:rPr>
              <a:t>approved 5/2019</a:t>
            </a:r>
            <a:r>
              <a:rPr lang="en-US" dirty="0">
                <a:latin typeface="Century Gothic" panose="020B0502020202020204" pitchFamily="34" charset="0"/>
              </a:rPr>
              <a:t>)	$11.10 Million (</a:t>
            </a:r>
            <a:r>
              <a:rPr lang="en-US" sz="2000" dirty="0">
                <a:latin typeface="Century Gothic" panose="020B0502020202020204" pitchFamily="34" charset="0"/>
              </a:rPr>
              <a:t>Fletcher Renovation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7093A3-8032-4D44-A62D-037A4C808875}"/>
              </a:ext>
            </a:extLst>
          </p:cNvPr>
          <p:cNvGrpSpPr/>
          <p:nvPr/>
        </p:nvGrpSpPr>
        <p:grpSpPr>
          <a:xfrm>
            <a:off x="8382000" y="1236738"/>
            <a:ext cx="572376" cy="533401"/>
            <a:chOff x="8382000" y="942201"/>
            <a:chExt cx="990600" cy="533401"/>
          </a:xfrm>
        </p:grpSpPr>
        <p:cxnSp>
          <p:nvCxnSpPr>
            <p:cNvPr id="8" name="Straight Arrow Connector 7"/>
            <p:cNvCxnSpPr>
              <a:cxnSpLocks/>
            </p:cNvCxnSpPr>
            <p:nvPr/>
          </p:nvCxnSpPr>
          <p:spPr>
            <a:xfrm flipV="1">
              <a:off x="8382000" y="942201"/>
              <a:ext cx="990600" cy="5334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V="1">
              <a:off x="8382000" y="1247001"/>
              <a:ext cx="990600" cy="228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29F196-92BD-432C-A8FC-6B31A8E4F933}"/>
              </a:ext>
            </a:extLst>
          </p:cNvPr>
          <p:cNvGrpSpPr/>
          <p:nvPr/>
        </p:nvGrpSpPr>
        <p:grpSpPr>
          <a:xfrm>
            <a:off x="8396594" y="2216533"/>
            <a:ext cx="609600" cy="247665"/>
            <a:chOff x="8396594" y="2046595"/>
            <a:chExt cx="1128406" cy="247665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8465497" y="2046595"/>
              <a:ext cx="1059503" cy="2394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396594" y="2246531"/>
              <a:ext cx="1128406" cy="477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9029700" y="1084338"/>
            <a:ext cx="27813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Chance </a:t>
            </a:r>
            <a:r>
              <a:rPr lang="en-US" sz="1800" dirty="0" err="1">
                <a:latin typeface="Century Gothic" panose="020B0502020202020204" pitchFamily="34" charset="0"/>
              </a:rPr>
              <a:t>Renov</a:t>
            </a:r>
            <a:r>
              <a:rPr lang="en-US" sz="1800" dirty="0">
                <a:latin typeface="Century Gothic" panose="020B0502020202020204" pitchFamily="34" charset="0"/>
              </a:rPr>
              <a:t>.: Fin.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NEW Science Bldg.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20174" y="2014438"/>
            <a:ext cx="279082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Garage/Street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Childcare Center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5DDF7B-7EA5-4EE9-92F2-DA9A37D8B0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21" r="16574"/>
          <a:stretch/>
        </p:blipFill>
        <p:spPr>
          <a:xfrm>
            <a:off x="457201" y="931938"/>
            <a:ext cx="7971762" cy="32487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7AFBF12-1D1A-4600-907E-BA79148A46E5}"/>
              </a:ext>
            </a:extLst>
          </p:cNvPr>
          <p:cNvGrpSpPr/>
          <p:nvPr/>
        </p:nvGrpSpPr>
        <p:grpSpPr>
          <a:xfrm>
            <a:off x="8363826" y="1678559"/>
            <a:ext cx="628650" cy="2512441"/>
            <a:chOff x="8306676" y="1508621"/>
            <a:chExt cx="628650" cy="25124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5B15857-3445-41D6-BD21-F118950F0494}"/>
                </a:ext>
              </a:extLst>
            </p:cNvPr>
            <p:cNvGrpSpPr/>
            <p:nvPr/>
          </p:nvGrpSpPr>
          <p:grpSpPr>
            <a:xfrm>
              <a:off x="8306676" y="1508621"/>
              <a:ext cx="628650" cy="2512441"/>
              <a:chOff x="5948230" y="349456"/>
              <a:chExt cx="628650" cy="251244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B27016-4B35-42F6-A3DC-CE378219E24D}"/>
                  </a:ext>
                </a:extLst>
              </p:cNvPr>
              <p:cNvSpPr txBox="1"/>
              <p:nvPr/>
            </p:nvSpPr>
            <p:spPr>
              <a:xfrm>
                <a:off x="5948230" y="349456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4000" dirty="0">
                    <a:solidFill>
                      <a:srgbClr val="FF0000"/>
                    </a:solidFill>
                  </a:rPr>
                  <a:t>      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70BB3E-9778-45D9-BAF4-76EC64590BBB}"/>
                  </a:ext>
                </a:extLst>
              </p:cNvPr>
              <p:cNvSpPr txBox="1"/>
              <p:nvPr/>
            </p:nvSpPr>
            <p:spPr>
              <a:xfrm>
                <a:off x="5967280" y="1077103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4000" dirty="0">
                    <a:solidFill>
                      <a:srgbClr val="FF0000"/>
                    </a:solidFill>
                  </a:rPr>
                  <a:t>      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A0EBB5-3838-4E56-9020-D34C9FD1B429}"/>
                  </a:ext>
                </a:extLst>
              </p:cNvPr>
              <p:cNvSpPr txBox="1"/>
              <p:nvPr/>
            </p:nvSpPr>
            <p:spPr>
              <a:xfrm>
                <a:off x="5967280" y="2154011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4000" dirty="0">
                    <a:solidFill>
                      <a:srgbClr val="FF0000"/>
                    </a:solidFill>
                  </a:rPr>
                  <a:t>       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CDDD25-61DB-4F34-9C16-E39520B1397D}"/>
                </a:ext>
              </a:extLst>
            </p:cNvPr>
            <p:cNvSpPr txBox="1"/>
            <p:nvPr/>
          </p:nvSpPr>
          <p:spPr>
            <a:xfrm>
              <a:off x="8307552" y="2959233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4000" dirty="0">
                  <a:solidFill>
                    <a:srgbClr val="FF0000"/>
                  </a:solidFill>
                </a:rPr>
                <a:t>       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D1581A6-33C0-4DE5-B9C0-CC8B042A2EA3}"/>
              </a:ext>
            </a:extLst>
          </p:cNvPr>
          <p:cNvSpPr txBox="1"/>
          <p:nvPr/>
        </p:nvSpPr>
        <p:spPr>
          <a:xfrm>
            <a:off x="4739536" y="2902443"/>
            <a:ext cx="368980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latin typeface="Century Gothic" panose="020B0502020202020204" pitchFamily="34" charset="0"/>
              </a:rPr>
              <a:t>Deferred $4.5M</a:t>
            </a:r>
          </a:p>
        </p:txBody>
      </p:sp>
      <p:pic>
        <p:nvPicPr>
          <p:cNvPr id="26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00D516F1-6DDD-4429-A4D3-470755B85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71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A15C8171-4E9F-409B-8037-0277C1327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CIP Funding Breakdown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EBD068-A8A5-4088-BC27-638FE19A3B74}"/>
              </a:ext>
            </a:extLst>
          </p:cNvPr>
          <p:cNvGraphicFramePr>
            <a:graphicFrameLocks noGrp="1"/>
          </p:cNvGraphicFramePr>
          <p:nvPr/>
        </p:nvGraphicFramePr>
        <p:xfrm>
          <a:off x="1841511" y="1219200"/>
          <a:ext cx="7467600" cy="4614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2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5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8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COLLEGE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GENERAL</a:t>
                      </a:r>
                      <a:r>
                        <a:rPr lang="en-US" sz="1600" baseline="0" dirty="0"/>
                        <a:t> OBLIGATION BONDS</a:t>
                      </a:r>
                      <a:endParaRPr lang="en-US" sz="1600" dirty="0"/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5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North</a:t>
                      </a:r>
                      <a:r>
                        <a:rPr lang="en-US" sz="1600" baseline="0" dirty="0"/>
                        <a:t>east Lakeview College</a:t>
                      </a:r>
                      <a:endParaRPr lang="en-US" sz="1600" dirty="0"/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$42M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4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Northwest Vista</a:t>
                      </a:r>
                      <a:r>
                        <a:rPr lang="en-US" sz="1600" baseline="0" dirty="0"/>
                        <a:t> College</a:t>
                      </a:r>
                      <a:endParaRPr lang="en-US" sz="1600" dirty="0"/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$69M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9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Palo</a:t>
                      </a:r>
                      <a:r>
                        <a:rPr lang="en-US" sz="1600" baseline="0" dirty="0"/>
                        <a:t> Alto College</a:t>
                      </a:r>
                      <a:endParaRPr lang="en-US" sz="1600" dirty="0"/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$66M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San Antonio College &amp; First Responder’s Academy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$83M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4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St. Philip’s College &amp; Southwest Campus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$82M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5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Educational Training Centers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$69M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Safety and Security: Redundant</a:t>
                      </a:r>
                      <a:r>
                        <a:rPr lang="en-US" sz="1600" baseline="0" dirty="0"/>
                        <a:t> Dispatch Center</a:t>
                      </a:r>
                      <a:endParaRPr lang="en-US" sz="1600" dirty="0"/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$3M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4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Information Technology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$25M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5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Real Estate (N 281 &amp;</a:t>
                      </a:r>
                      <a:r>
                        <a:rPr lang="en-US" sz="1600" baseline="0" dirty="0"/>
                        <a:t> PAC)</a:t>
                      </a:r>
                      <a:endParaRPr lang="en-US" sz="1600" dirty="0"/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$11M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41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$450M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Right Brace 7">
            <a:extLst>
              <a:ext uri="{FF2B5EF4-FFF2-40B4-BE49-F238E27FC236}">
                <a16:creationId xmlns:a16="http://schemas.microsoft.com/office/drawing/2014/main" id="{945C6C28-9114-4AC0-9521-7EB713DA48D2}"/>
              </a:ext>
            </a:extLst>
          </p:cNvPr>
          <p:cNvSpPr/>
          <p:nvPr/>
        </p:nvSpPr>
        <p:spPr>
          <a:xfrm>
            <a:off x="9309111" y="1752600"/>
            <a:ext cx="457200" cy="27432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A1C2930-C420-48D1-BD51-F239F6887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0418" y="2819400"/>
            <a:ext cx="1357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Construction Projects</a:t>
            </a:r>
          </a:p>
        </p:txBody>
      </p:sp>
    </p:spTree>
    <p:extLst>
      <p:ext uri="{BB962C8B-B14F-4D97-AF65-F5344CB8AC3E}">
        <p14:creationId xmlns:p14="http://schemas.microsoft.com/office/powerpoint/2010/main" val="3479758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1293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685800" y="193675"/>
            <a:ext cx="10553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Updated Budget Targets With MTN Impact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rgbClr val="0072BB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57714" y="5334000"/>
            <a:ext cx="814286" cy="30139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58000" y="6213474"/>
            <a:ext cx="838200" cy="33972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cxnSpLocks/>
            <a:stCxn id="7" idx="6"/>
          </p:cNvCxnSpPr>
          <p:nvPr/>
        </p:nvCxnSpPr>
        <p:spPr>
          <a:xfrm>
            <a:off x="4572000" y="5484700"/>
            <a:ext cx="2309914" cy="763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410200" y="6118401"/>
            <a:ext cx="3657600" cy="485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8FCB38-57A8-48E6-8C8C-80F4B7D9F5B8}"/>
              </a:ext>
            </a:extLst>
          </p:cNvPr>
          <p:cNvGrpSpPr/>
          <p:nvPr/>
        </p:nvGrpSpPr>
        <p:grpSpPr>
          <a:xfrm>
            <a:off x="713904" y="688511"/>
            <a:ext cx="10026106" cy="6264962"/>
            <a:chOff x="713904" y="688511"/>
            <a:chExt cx="10026106" cy="6264962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B0CA16F-408E-44B7-B0E6-8C68A2AF4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904" y="688511"/>
              <a:ext cx="10026106" cy="62649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3936FD-8831-4D89-8357-83C9924AF6A2}"/>
                </a:ext>
              </a:extLst>
            </p:cNvPr>
            <p:cNvSpPr txBox="1"/>
            <p:nvPr/>
          </p:nvSpPr>
          <p:spPr>
            <a:xfrm>
              <a:off x="8839200" y="2844384"/>
              <a:ext cx="91440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50" b="1" dirty="0">
                  <a:latin typeface="+mn-lt"/>
                </a:rPr>
                <a:t>NTP Issued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EB4D74-5442-48D3-A654-764C27C7FBB6}"/>
              </a:ext>
            </a:extLst>
          </p:cNvPr>
          <p:cNvSpPr txBox="1"/>
          <p:nvPr/>
        </p:nvSpPr>
        <p:spPr>
          <a:xfrm>
            <a:off x="9922040" y="2844384"/>
            <a:ext cx="91440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50" b="1" dirty="0">
                <a:latin typeface="+mn-lt"/>
              </a:rPr>
              <a:t>10/2021</a:t>
            </a:r>
          </a:p>
        </p:txBody>
      </p:sp>
    </p:spTree>
    <p:extLst>
      <p:ext uri="{BB962C8B-B14F-4D97-AF65-F5344CB8AC3E}">
        <p14:creationId xmlns:p14="http://schemas.microsoft.com/office/powerpoint/2010/main" val="2173119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D51C9E9-C1E1-4968-8CD8-9AF4992D7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List of Projects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932AEE1-6228-4079-A47E-A96C3EE3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49925"/>
            <a:ext cx="5588000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000" i="1" dirty="0">
                <a:latin typeface="+mj-lt"/>
              </a:rPr>
              <a:t>San Antonio College – Parking Garage / San Pedro Scope Improvements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3979A78-A6AF-4F35-AB5D-41B1CB8EC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91270"/>
            <a:ext cx="426720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Physical Plant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Parking Garage/San Pedro Scope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Fletcher Administration Center </a:t>
            </a:r>
            <a:r>
              <a:rPr lang="en-US" altLang="en-US" sz="1800" i="1" dirty="0" err="1">
                <a:latin typeface="+mj-lt"/>
              </a:rPr>
              <a:t>Renov</a:t>
            </a:r>
            <a:r>
              <a:rPr lang="en-US" altLang="en-US" sz="1800" i="1" dirty="0">
                <a:latin typeface="+mj-lt"/>
              </a:rPr>
              <a:t>.  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6E55F13-8DE1-435A-AC55-2ECCAD8EA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23201"/>
            <a:ext cx="25146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800" b="1" i="1" dirty="0">
                <a:latin typeface="+mj-lt"/>
              </a:rPr>
              <a:t>In Construction (3)</a:t>
            </a:r>
            <a:endParaRPr lang="en-US" altLang="en-US" sz="1800" i="1" dirty="0">
              <a:latin typeface="+mj-lt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06E88CF3-1038-463A-8300-05E352745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767" y="2983468"/>
            <a:ext cx="6858000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Childcare/</a:t>
            </a:r>
            <a:r>
              <a:rPr lang="en-US" altLang="en-US" sz="1800" i="1" dirty="0" err="1">
                <a:latin typeface="+mj-lt"/>
              </a:rPr>
              <a:t>Santikos</a:t>
            </a:r>
            <a:r>
              <a:rPr lang="en-US" altLang="en-US" sz="1800" i="1" dirty="0">
                <a:latin typeface="+mj-lt"/>
              </a:rPr>
              <a:t> Multipurpose Center  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Chance </a:t>
            </a:r>
            <a:r>
              <a:rPr lang="en-US" altLang="en-US" sz="1800" i="1" dirty="0" err="1">
                <a:latin typeface="+mj-lt"/>
              </a:rPr>
              <a:t>Renov</a:t>
            </a:r>
            <a:r>
              <a:rPr lang="en-US" altLang="en-US" sz="1800" i="1" dirty="0">
                <a:latin typeface="+mj-lt"/>
              </a:rPr>
              <a:t>.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New Science Building (9 additional labs)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First Responders Academy 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McAllister </a:t>
            </a:r>
            <a:r>
              <a:rPr lang="en-US" altLang="en-US" sz="1800" i="1" dirty="0" err="1">
                <a:latin typeface="+mj-lt"/>
              </a:rPr>
              <a:t>Renov</a:t>
            </a:r>
            <a:r>
              <a:rPr lang="en-US" altLang="en-US" sz="1800" i="1" dirty="0">
                <a:latin typeface="+mj-lt"/>
              </a:rPr>
              <a:t>. - Deferred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88AEBE24-889D-44E9-93C4-638F7559A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667000"/>
            <a:ext cx="35814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800" b="1" i="1" dirty="0">
                <a:latin typeface="+mj-lt"/>
              </a:rPr>
              <a:t>Future (4) </a:t>
            </a:r>
            <a:endParaRPr lang="en-US" altLang="en-US" sz="1800" i="1" dirty="0">
              <a:latin typeface="+mj-lt"/>
            </a:endParaRPr>
          </a:p>
        </p:txBody>
      </p:sp>
      <p:pic>
        <p:nvPicPr>
          <p:cNvPr id="17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54EE56E0-309E-460A-B66D-14654C5F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E0A5569E-8E0B-4846-82AF-F864C2077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23437"/>
              </p:ext>
            </p:extLst>
          </p:nvPr>
        </p:nvGraphicFramePr>
        <p:xfrm>
          <a:off x="685800" y="4991917"/>
          <a:ext cx="10935020" cy="1027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5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4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76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2456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College Campus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Orig. GO Bond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Allocation Of MTN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Other Funding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Revised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GO Bond Plan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j-lt"/>
                        </a:rPr>
                        <a:t>SAC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$83M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$11.10M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$2.26M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$83M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$96.36M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" name="Picture 20" descr="A picture containing outdoor, grass, field, building&#10;&#10;Description automatically generated">
            <a:extLst>
              <a:ext uri="{FF2B5EF4-FFF2-40B4-BE49-F238E27FC236}">
                <a16:creationId xmlns:a16="http://schemas.microsoft.com/office/drawing/2014/main" id="{B4631CE7-774C-4800-A383-D94ACBE9CE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9651" y="1134136"/>
            <a:ext cx="6091349" cy="26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32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AA9E55FD-80F9-473B-86AB-30C195284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1371600"/>
            <a:ext cx="539327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O’Connell Robertson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J.T. Vaughn Construction, LLC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GMP, as Amended: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$20,771,712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12.11.18,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Amended on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05.19.2020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Parking Spaces: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732 (5 levels)*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Net Add of Parking Spaces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355*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Added Scope: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San Pedro Street Improvements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July 2019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September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Spring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24%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Complete: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60%</a:t>
            </a:r>
          </a:p>
        </p:txBody>
      </p:sp>
      <p:grpSp>
        <p:nvGrpSpPr>
          <p:cNvPr id="10240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243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0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52C67E8-1BF1-4357-BD9C-48B08DCD8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871984"/>
              </p:ext>
            </p:extLst>
          </p:nvPr>
        </p:nvGraphicFramePr>
        <p:xfrm>
          <a:off x="4855431" y="4968866"/>
          <a:ext cx="6995160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$20.31M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$0.47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$20.77M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$10.70M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$10.07M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6">
            <a:extLst>
              <a:ext uri="{FF2B5EF4-FFF2-40B4-BE49-F238E27FC236}">
                <a16:creationId xmlns:a16="http://schemas.microsoft.com/office/drawing/2014/main" id="{B4946855-81BE-4F28-B8FA-A8B47FD71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700" y="941754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pic>
        <p:nvPicPr>
          <p:cNvPr id="12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CC74CF57-FB29-4319-9F84-9B10BA92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8B3E67A-6FD6-4B7E-ADA4-81818447110A}"/>
              </a:ext>
            </a:extLst>
          </p:cNvPr>
          <p:cNvSpPr/>
          <p:nvPr/>
        </p:nvSpPr>
        <p:spPr>
          <a:xfrm>
            <a:off x="6637586" y="1096107"/>
            <a:ext cx="499033" cy="461665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C550A5-144E-4AFA-97DC-A9EECD0400DD}"/>
              </a:ext>
            </a:extLst>
          </p:cNvPr>
          <p:cNvSpPr/>
          <p:nvPr/>
        </p:nvSpPr>
        <p:spPr>
          <a:xfrm>
            <a:off x="7162800" y="1088992"/>
            <a:ext cx="516479" cy="481109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BDD86F-6BC5-418F-A23D-D7CEC5150D30}"/>
              </a:ext>
            </a:extLst>
          </p:cNvPr>
          <p:cNvSpPr/>
          <p:nvPr/>
        </p:nvSpPr>
        <p:spPr>
          <a:xfrm>
            <a:off x="645414" y="5492977"/>
            <a:ext cx="3949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400" i="1" dirty="0">
                <a:latin typeface="Century Gothic" charset="0"/>
              </a:rPr>
              <a:t>* Removed 1 level, due to re-evaluation of campus parking requirements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5119D9B2-7515-45CB-899E-C7C34E100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Parking Garage/Added Scope San Pedro Improvements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8" name="Picture 17" descr="A picture containing outdoor, building, parked, sitting&#10;&#10;Description automatically generated">
            <a:extLst>
              <a:ext uri="{FF2B5EF4-FFF2-40B4-BE49-F238E27FC236}">
                <a16:creationId xmlns:a16="http://schemas.microsoft.com/office/drawing/2014/main" id="{D8F53165-E9BD-4DDB-B273-7E5252C7E9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3468" y="1699117"/>
            <a:ext cx="6223895" cy="30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0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9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6504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0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28BF810C-718C-4CEA-BCC4-4DDAD871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58DAB90A-1721-4F93-BDFE-3E6341D82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pic>
        <p:nvPicPr>
          <p:cNvPr id="14" name="Picture 13" descr="A picture containing building, circuit, sitting, table&#10;&#10;Description automatically generated">
            <a:extLst>
              <a:ext uri="{FF2B5EF4-FFF2-40B4-BE49-F238E27FC236}">
                <a16:creationId xmlns:a16="http://schemas.microsoft.com/office/drawing/2014/main" id="{AEB513BB-5603-4DB7-A9F5-95C9816631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267" y="1600200"/>
            <a:ext cx="6623637" cy="4184685"/>
          </a:xfrm>
          <a:prstGeom prst="rect">
            <a:avLst/>
          </a:prstGeom>
        </p:spPr>
      </p:pic>
      <p:pic>
        <p:nvPicPr>
          <p:cNvPr id="15" name="Picture 14" descr="A picture containing vehicle, road, building&#10;&#10;Description automatically generated">
            <a:extLst>
              <a:ext uri="{FF2B5EF4-FFF2-40B4-BE49-F238E27FC236}">
                <a16:creationId xmlns:a16="http://schemas.microsoft.com/office/drawing/2014/main" id="{93B4F430-7C44-4FA7-885F-78F5069321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890" y="1585913"/>
            <a:ext cx="4717473" cy="4184685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20CE2A6E-B9E0-4D8C-B06E-F019039B8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Parking Garage/Added Scope San Pedro Improvements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16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9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6504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0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28BF810C-718C-4CEA-BCC4-4DDAD871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58DAB90A-1721-4F93-BDFE-3E6341D82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0CE2A6E-B9E0-4D8C-B06E-F019039B8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Parking Garage/Added Scope San Pedro Improvements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3" name="Picture 2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6BE16100-9CC5-416C-AAA0-6609EB9E21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17" y="1994923"/>
            <a:ext cx="6629400" cy="2819400"/>
          </a:xfrm>
          <a:prstGeom prst="rect">
            <a:avLst/>
          </a:prstGeom>
        </p:spPr>
      </p:pic>
      <p:pic>
        <p:nvPicPr>
          <p:cNvPr id="5" name="Picture 4" descr="A picture containing outdoor, building, truck, parked&#10;&#10;Description automatically generated">
            <a:extLst>
              <a:ext uri="{FF2B5EF4-FFF2-40B4-BE49-F238E27FC236}">
                <a16:creationId xmlns:a16="http://schemas.microsoft.com/office/drawing/2014/main" id="{92397991-A2AC-4D9A-A340-9E06FEE22A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941" y="1994923"/>
            <a:ext cx="4479942" cy="27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5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34824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 descr="C:\Users\mcelroyk\Desktop\Alamo Colleges File Directory\Citizens Advisory Committee Meeting\SAC Log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000"/>
            <a:ext cx="3429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09600" y="1905000"/>
            <a:ext cx="5257800" cy="304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latin typeface="Century Gothic" panose="020B0502020202020204" pitchFamily="34" charset="0"/>
              </a:rPr>
              <a:t>Why San Pedro Street Improvements?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Century Gothic" panose="020B0502020202020204" pitchFamily="34" charset="0"/>
              </a:rPr>
              <a:t>Required added scope by City Of San Antonio.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Century Gothic" panose="020B0502020202020204" pitchFamily="34" charset="0"/>
              </a:rPr>
              <a:t>Determined by Traffic Impact Analysis. 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Century Gothic" panose="020B0502020202020204" pitchFamily="34" charset="0"/>
              </a:rPr>
              <a:t>Required to obtain Certificate of Completion</a:t>
            </a:r>
            <a:endParaRPr lang="en-US" alt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3482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081213"/>
            <a:ext cx="5481638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6"/>
          <p:cNvSpPr>
            <a:spLocks noChangeArrowheads="1"/>
          </p:cNvSpPr>
          <p:nvPr/>
        </p:nvSpPr>
        <p:spPr bwMode="auto">
          <a:xfrm>
            <a:off x="609600" y="2667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Parking Garage Added Scope San Pedro Improvements</a:t>
            </a:r>
            <a:endParaRPr lang="en-US" altLang="en-US" sz="3200" dirty="0">
              <a:solidFill>
                <a:srgbClr val="0072BB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28BF810C-718C-4CEA-BCC4-4DDAD871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58DAB90A-1721-4F93-BDFE-3E6341D82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3A12356-531A-4AC8-8756-C5A5B14D7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Parking Garage/Added Scope San Pedro Improvements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43044D-A6F8-4256-899B-A169060C08B7}"/>
              </a:ext>
            </a:extLst>
          </p:cNvPr>
          <p:cNvGrpSpPr/>
          <p:nvPr/>
        </p:nvGrpSpPr>
        <p:grpSpPr>
          <a:xfrm>
            <a:off x="609600" y="1519238"/>
            <a:ext cx="11277600" cy="4957762"/>
            <a:chOff x="609600" y="1519238"/>
            <a:chExt cx="11277600" cy="4957762"/>
          </a:xfrm>
        </p:grpSpPr>
        <p:graphicFrame>
          <p:nvGraphicFramePr>
            <p:cNvPr id="17" name="Object 3">
              <a:extLst>
                <a:ext uri="{FF2B5EF4-FFF2-40B4-BE49-F238E27FC236}">
                  <a16:creationId xmlns:a16="http://schemas.microsoft.com/office/drawing/2014/main" id="{424A5259-477B-492F-A6A0-4E53D5F605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7921536"/>
                </p:ext>
              </p:extLst>
            </p:nvPr>
          </p:nvGraphicFramePr>
          <p:xfrm>
            <a:off x="609600" y="1519238"/>
            <a:ext cx="11277600" cy="4957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Acrobat Document" r:id="rId6" imgW="7772270" imgH="4539788" progId="Acrobat.Document.DC">
                    <p:embed/>
                  </p:oleObj>
                </mc:Choice>
                <mc:Fallback>
                  <p:oleObj name="Acrobat Document" r:id="rId6" imgW="7772270" imgH="4539788" progId="Acrobat.Document.DC">
                    <p:embed/>
                    <p:pic>
                      <p:nvPicPr>
                        <p:cNvPr id="17" name="Object 3">
                          <a:extLst>
                            <a:ext uri="{FF2B5EF4-FFF2-40B4-BE49-F238E27FC236}">
                              <a16:creationId xmlns:a16="http://schemas.microsoft.com/office/drawing/2014/main" id="{424A5259-477B-492F-A6A0-4E53D5F605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1519238"/>
                          <a:ext cx="11277600" cy="4957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 Box 5">
              <a:extLst>
                <a:ext uri="{FF2B5EF4-FFF2-40B4-BE49-F238E27FC236}">
                  <a16:creationId xmlns:a16="http://schemas.microsoft.com/office/drawing/2014/main" id="{86CD379F-8D9D-405B-8EB8-2E7260BF45D3}"/>
                </a:ext>
              </a:extLst>
            </p:cNvPr>
            <p:cNvSpPr txBox="1"/>
            <p:nvPr/>
          </p:nvSpPr>
          <p:spPr>
            <a:xfrm rot="5400000">
              <a:off x="598488" y="4648200"/>
              <a:ext cx="2228850" cy="2667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noFill/>
            </a:ln>
          </p:spPr>
          <p:txBody>
            <a:bodyPr/>
            <a:lstStyle/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en-US" sz="12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W. EVERGREEN ST.</a:t>
              </a:r>
              <a:endPara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395EC266-EDC7-4552-9469-291DDC767549}"/>
                </a:ext>
              </a:extLst>
            </p:cNvPr>
            <p:cNvSpPr txBox="1"/>
            <p:nvPr/>
          </p:nvSpPr>
          <p:spPr>
            <a:xfrm rot="5400000">
              <a:off x="4553743" y="1767682"/>
              <a:ext cx="760413" cy="2667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noFill/>
            </a:ln>
          </p:spPr>
          <p:txBody>
            <a:bodyPr/>
            <a:lstStyle/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en-US" sz="12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W. PARK</a:t>
              </a:r>
              <a:endPara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78EFC722-5E08-4861-9C48-CFB5DFA49DFB}"/>
                </a:ext>
              </a:extLst>
            </p:cNvPr>
            <p:cNvSpPr txBox="1"/>
            <p:nvPr/>
          </p:nvSpPr>
          <p:spPr>
            <a:xfrm rot="5400000">
              <a:off x="8186737" y="1866901"/>
              <a:ext cx="962025" cy="2667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noFill/>
            </a:ln>
          </p:spPr>
          <p:txBody>
            <a:bodyPr/>
            <a:lstStyle/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en-US" sz="12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W. MYRTLE </a:t>
              </a:r>
              <a:endPara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C3C19117-A691-4C47-82BB-DA4A3196C282}"/>
                </a:ext>
              </a:extLst>
            </p:cNvPr>
            <p:cNvSpPr txBox="1"/>
            <p:nvPr/>
          </p:nvSpPr>
          <p:spPr>
            <a:xfrm>
              <a:off x="609600" y="5072063"/>
              <a:ext cx="965200" cy="2667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</p:spPr>
          <p:txBody>
            <a:bodyPr/>
            <a:lstStyle/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en-US" sz="12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MAVERICK</a:t>
              </a:r>
              <a:endPara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6499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6504" name="Picture 2" descr="titl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0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9686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3687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C:\Users\mcelroyk\Desktop\Alamo Colleges File Directory\Citizens Advisory Committee Meeting\SAC Log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000"/>
            <a:ext cx="3429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Content Placeholder 2"/>
          <p:cNvSpPr txBox="1">
            <a:spLocks/>
          </p:cNvSpPr>
          <p:nvPr/>
        </p:nvSpPr>
        <p:spPr bwMode="auto">
          <a:xfrm>
            <a:off x="685800" y="1479550"/>
            <a:ext cx="1089660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 dirty="0">
                <a:latin typeface="Century Gothic" panose="020B0502020202020204" pitchFamily="34" charset="0"/>
              </a:rPr>
              <a:t>Improvements from W Evergreen St. </a:t>
            </a:r>
            <a:r>
              <a:rPr lang="en-US" altLang="en-US" sz="2000" dirty="0">
                <a:latin typeface="Century Gothic" panose="020B0502020202020204" pitchFamily="34" charset="0"/>
              </a:rPr>
              <a:t>to </a:t>
            </a:r>
            <a:r>
              <a:rPr lang="en-US" altLang="en-US" sz="2000" b="1" dirty="0">
                <a:latin typeface="Century Gothic" panose="020B0502020202020204" pitchFamily="34" charset="0"/>
              </a:rPr>
              <a:t>400ft past W Myrtle St.</a:t>
            </a:r>
            <a:endParaRPr lang="en-US" altLang="en-US" sz="2000" dirty="0">
              <a:latin typeface="Century Gothic" panose="020B0502020202020204" pitchFamily="34" charset="0"/>
            </a:endParaRPr>
          </a:p>
          <a:p>
            <a:r>
              <a:rPr lang="en-US" altLang="en-US" sz="2000" b="1" dirty="0">
                <a:latin typeface="Century Gothic" panose="020B0502020202020204" pitchFamily="34" charset="0"/>
              </a:rPr>
              <a:t>Removal and re-installation of concrete sidewalks</a:t>
            </a:r>
            <a:endParaRPr lang="en-US" altLang="en-US" sz="2000" dirty="0">
              <a:latin typeface="Century Gothic" panose="020B0502020202020204" pitchFamily="34" charset="0"/>
            </a:endParaRPr>
          </a:p>
          <a:p>
            <a:r>
              <a:rPr lang="en-US" altLang="en-US" sz="2000" b="1" dirty="0">
                <a:latin typeface="Century Gothic" panose="020B0502020202020204" pitchFamily="34" charset="0"/>
              </a:rPr>
              <a:t>Addition of concrete medians for traffic turn lanes at W Park and Scobee Loop Exit onto San Pedro</a:t>
            </a:r>
          </a:p>
          <a:p>
            <a:r>
              <a:rPr lang="en-US" altLang="en-US" sz="2000" b="1" dirty="0">
                <a:latin typeface="Century Gothic" panose="020B0502020202020204" pitchFamily="34" charset="0"/>
              </a:rPr>
              <a:t>Traffic signal revisions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Century Gothic" panose="020B0502020202020204" pitchFamily="34" charset="0"/>
              </a:rPr>
              <a:t>underground electrical at West Park due to deletion of  W Park Street into campus.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Century Gothic" panose="020B0502020202020204" pitchFamily="34" charset="0"/>
              </a:rPr>
              <a:t>Includes underground electrical at W Myrtle due to the addition of Scobee Loop exiting onto San Pedro Ave</a:t>
            </a:r>
          </a:p>
          <a:p>
            <a:r>
              <a:rPr lang="en-US" altLang="en-US" sz="2000" b="1" dirty="0">
                <a:latin typeface="Century Gothic" panose="020B0502020202020204" pitchFamily="34" charset="0"/>
              </a:rPr>
              <a:t>Coordination with CPS </a:t>
            </a:r>
            <a:r>
              <a:rPr lang="en-US" altLang="en-US" sz="2000" dirty="0">
                <a:latin typeface="Century Gothic" panose="020B0502020202020204" pitchFamily="34" charset="0"/>
              </a:rPr>
              <a:t>for Power requirements</a:t>
            </a:r>
          </a:p>
          <a:p>
            <a:r>
              <a:rPr lang="en-US" altLang="en-US" sz="2000" b="1" dirty="0">
                <a:latin typeface="Century Gothic" panose="020B0502020202020204" pitchFamily="34" charset="0"/>
              </a:rPr>
              <a:t>Storm drain utilities </a:t>
            </a:r>
            <a:r>
              <a:rPr lang="en-US" altLang="en-US" sz="2000" dirty="0">
                <a:latin typeface="Century Gothic" panose="020B0502020202020204" pitchFamily="34" charset="0"/>
              </a:rPr>
              <a:t>at exit from Scobee Loop onto San Pedro Ave</a:t>
            </a:r>
          </a:p>
          <a:p>
            <a:r>
              <a:rPr lang="en-US" altLang="en-US" sz="2000" b="1" dirty="0">
                <a:latin typeface="Century Gothic" panose="020B0502020202020204" pitchFamily="34" charset="0"/>
              </a:rPr>
              <a:t>Temporary traffic lane closures and re-routing </a:t>
            </a:r>
            <a:r>
              <a:rPr lang="en-US" altLang="en-US" sz="2000" dirty="0">
                <a:latin typeface="Century Gothic" panose="020B0502020202020204" pitchFamily="34" charset="0"/>
              </a:rPr>
              <a:t>to accommodate construction</a:t>
            </a:r>
          </a:p>
          <a:p>
            <a:r>
              <a:rPr lang="en-US" altLang="en-US" sz="2000" b="1" dirty="0">
                <a:latin typeface="Century Gothic" panose="020B0502020202020204" pitchFamily="34" charset="0"/>
              </a:rPr>
              <a:t>Pavement markings, signage, and ADA crossings</a:t>
            </a:r>
            <a:endParaRPr lang="en-US" altLang="en-US" sz="2400" b="1" dirty="0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609600" y="2667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Parking Garage Added Scope San Pedro Improvements</a:t>
            </a:r>
            <a:endParaRPr lang="en-US" altLang="en-US" sz="3200" dirty="0">
              <a:solidFill>
                <a:srgbClr val="0072BB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28EBB74-F784-4E9D-B078-56C1727E7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Physical Plant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4DA221A-8D8F-4F9D-AF6C-5F364FB77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95400"/>
            <a:ext cx="4953000" cy="455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O’Connell Robertson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J.T. Vaughn Construction, LLC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$2,820,596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12.11.18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Spring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Target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July 2019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Target Completion: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September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85%</a:t>
            </a:r>
          </a:p>
          <a:p>
            <a:pPr algn="l" eaLnBrk="1" hangingPunct="1">
              <a:buFontTx/>
              <a:buChar char="·"/>
              <a:defRPr/>
            </a:pPr>
            <a:endParaRPr lang="en-US" altLang="en-US" sz="1600" dirty="0">
              <a:solidFill>
                <a:prstClr val="black"/>
              </a:solidFill>
              <a:latin typeface="Century Gothic" charset="0"/>
            </a:endParaRPr>
          </a:p>
        </p:txBody>
      </p:sp>
      <p:grpSp>
        <p:nvGrpSpPr>
          <p:cNvPr id="108548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8574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7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854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80B2929-E179-45CC-9A53-F92A3C844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043226"/>
              </p:ext>
            </p:extLst>
          </p:nvPr>
        </p:nvGraphicFramePr>
        <p:xfrm>
          <a:off x="5029200" y="4845698"/>
          <a:ext cx="6781800" cy="1005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$2.64M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$2.64M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$1.7M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$0.94M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66A88109-EE25-4564-BF4E-4430DEE3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46065E6-3203-4B1A-88D4-AAFB1C41C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5850" y="964852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2A7B1B-4EB5-46F0-BB1A-153CDB6EA636}"/>
              </a:ext>
            </a:extLst>
          </p:cNvPr>
          <p:cNvSpPr/>
          <p:nvPr/>
        </p:nvSpPr>
        <p:spPr>
          <a:xfrm>
            <a:off x="7977809" y="949706"/>
            <a:ext cx="632791" cy="585407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1A009-F832-4E70-84E0-F6A9CE024B86}"/>
              </a:ext>
            </a:extLst>
          </p:cNvPr>
          <p:cNvSpPr/>
          <p:nvPr/>
        </p:nvSpPr>
        <p:spPr>
          <a:xfrm>
            <a:off x="685799" y="4111410"/>
            <a:ext cx="4237037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altLang="en-US" sz="1600" dirty="0">
                <a:solidFill>
                  <a:prstClr val="black"/>
                </a:solidFill>
                <a:latin typeface="Century Gothic" charset="0"/>
                <a:ea typeface="ＭＳ Ｐゴシック" charset="-128"/>
              </a:rPr>
              <a:t>Current scope covers no expansion to building/equipment, only utility connections from plant to new buildings.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1600" i="1" dirty="0">
                <a:solidFill>
                  <a:schemeClr val="accent6">
                    <a:lumMod val="50000"/>
                  </a:schemeClr>
                </a:solidFill>
                <a:latin typeface="Century Gothic" charset="0"/>
                <a:ea typeface="ＭＳ Ｐゴシック" charset="-128"/>
              </a:rPr>
              <a:t>Estimated savings to occur on project reducing the GMP</a:t>
            </a:r>
          </a:p>
        </p:txBody>
      </p:sp>
    </p:spTree>
    <p:extLst>
      <p:ext uri="{BB962C8B-B14F-4D97-AF65-F5344CB8AC3E}">
        <p14:creationId xmlns:p14="http://schemas.microsoft.com/office/powerpoint/2010/main" val="871598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E63AD43-B1BD-43EA-A5DE-B4117DB8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Fletcher Admin. Center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CEF7F6A-E783-439F-A93A-8C31FD8B3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7" y="1066800"/>
            <a:ext cx="5423453" cy="501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O’Connell Robertson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J.T. Vaughn Construction, LLC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$18,552,118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1.21.20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60,039 sf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 and 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Tino &amp; Millie Duran Welcome Center; Multipurpose Room; Outreach Recruitment; Testing &amp; Advising; Admissions &amp; Records; Technology Center; Student Lounge, Technology Center &amp; Café; Business Office &amp; Financial Aid.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Testing Labs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June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October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Spring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24%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2%</a:t>
            </a:r>
          </a:p>
        </p:txBody>
      </p:sp>
      <p:grpSp>
        <p:nvGrpSpPr>
          <p:cNvPr id="9216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219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65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82BFD9-7764-4CFC-B078-CBD3A699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396262"/>
              </p:ext>
            </p:extLst>
          </p:nvPr>
        </p:nvGraphicFramePr>
        <p:xfrm>
          <a:off x="5345875" y="4724400"/>
          <a:ext cx="6571488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2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52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$10.31M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$11.10M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$21.41M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$1.28M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$20.13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Content Placeholder 5" descr="A picture containing outdoor, fence, building, train&#10;&#10;Description automatically generated">
            <a:extLst>
              <a:ext uri="{FF2B5EF4-FFF2-40B4-BE49-F238E27FC236}">
                <a16:creationId xmlns:a16="http://schemas.microsoft.com/office/drawing/2014/main" id="{BBC5590F-30DE-41B3-9635-E0D01191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0746" y="2175041"/>
            <a:ext cx="552661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4A38A263-F5ED-4C1C-BACD-119A98D7C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E603637E-41D3-4F1B-B90B-EF5D7A3AA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CFA1A2-9065-480A-9949-C2A79682F23A}"/>
              </a:ext>
            </a:extLst>
          </p:cNvPr>
          <p:cNvSpPr/>
          <p:nvPr/>
        </p:nvSpPr>
        <p:spPr>
          <a:xfrm>
            <a:off x="6855098" y="1605267"/>
            <a:ext cx="540455" cy="535583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7C7906-2D69-43B3-8FD3-80CA2581A948}"/>
              </a:ext>
            </a:extLst>
          </p:cNvPr>
          <p:cNvSpPr/>
          <p:nvPr/>
        </p:nvSpPr>
        <p:spPr>
          <a:xfrm>
            <a:off x="7418014" y="1643413"/>
            <a:ext cx="535135" cy="495064"/>
          </a:xfrm>
          <a:prstGeom prst="ellipse">
            <a:avLst/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AA2839-FBB7-4F71-981F-C6BD99CD74B0}"/>
              </a:ext>
            </a:extLst>
          </p:cNvPr>
          <p:cNvSpPr/>
          <p:nvPr/>
        </p:nvSpPr>
        <p:spPr>
          <a:xfrm>
            <a:off x="6248400" y="1632988"/>
            <a:ext cx="553843" cy="515914"/>
          </a:xfrm>
          <a:prstGeom prst="ellipse">
            <a:avLst/>
          </a:prstGeom>
          <a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2685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820138D9-3BCF-4B27-B3DE-26285084B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4" y="211668"/>
            <a:ext cx="1034203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Areas of Investment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7396C462-4936-48FA-8730-1AC8C914BB1E}"/>
              </a:ext>
            </a:extLst>
          </p:cNvPr>
          <p:cNvGraphicFramePr/>
          <p:nvPr/>
        </p:nvGraphicFramePr>
        <p:xfrm>
          <a:off x="860898" y="1219200"/>
          <a:ext cx="10797702" cy="484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1">
            <a:extLst>
              <a:ext uri="{FF2B5EF4-FFF2-40B4-BE49-F238E27FC236}">
                <a16:creationId xmlns:a16="http://schemas.microsoft.com/office/drawing/2014/main" id="{3F7BD5A9-73B3-49AC-9912-16B9B2EEF358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6" name="Picture 2" descr="title">
              <a:extLst>
                <a:ext uri="{FF2B5EF4-FFF2-40B4-BE49-F238E27FC236}">
                  <a16:creationId xmlns:a16="http://schemas.microsoft.com/office/drawing/2014/main" id="{1F02B2BA-C80E-4D17-AFA4-D9A76F038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99A177BF-1E2E-49DB-868D-4E7F35739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B43C3333-0560-4239-9BCD-B18D3C4E5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B866AD-5337-4B41-A359-858E67E31D6E}"/>
              </a:ext>
            </a:extLst>
          </p:cNvPr>
          <p:cNvSpPr txBox="1"/>
          <p:nvPr/>
        </p:nvSpPr>
        <p:spPr>
          <a:xfrm>
            <a:off x="885390" y="3581401"/>
            <a:ext cx="140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Expanding training and preparing for high growth demands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5A3B53-D41B-408D-B1A3-4007B4D6ACF0}"/>
              </a:ext>
            </a:extLst>
          </p:cNvPr>
          <p:cNvSpPr txBox="1"/>
          <p:nvPr/>
        </p:nvSpPr>
        <p:spPr>
          <a:xfrm>
            <a:off x="3859987" y="3581401"/>
            <a:ext cx="1395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Broadening information technology service demands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9A860-A14A-453B-B41D-0F6D7591ADA1}"/>
              </a:ext>
            </a:extLst>
          </p:cNvPr>
          <p:cNvSpPr txBox="1"/>
          <p:nvPr/>
        </p:nvSpPr>
        <p:spPr>
          <a:xfrm>
            <a:off x="2376278" y="3581400"/>
            <a:ext cx="1395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One-stop shop for student enrollment and support</a:t>
            </a:r>
          </a:p>
        </p:txBody>
      </p:sp>
      <p:pic>
        <p:nvPicPr>
          <p:cNvPr id="12" name="Picture 1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C1ECABB-EA63-401B-8D8E-312E738901C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0720" y="1948860"/>
            <a:ext cx="776160" cy="4930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9CBC547-431F-4D27-92BA-3B4B29E0345C}"/>
              </a:ext>
            </a:extLst>
          </p:cNvPr>
          <p:cNvSpPr/>
          <p:nvPr/>
        </p:nvSpPr>
        <p:spPr>
          <a:xfrm>
            <a:off x="10585224" y="1877503"/>
            <a:ext cx="639081" cy="633320"/>
          </a:xfrm>
          <a:prstGeom prst="ellipse">
            <a:avLst/>
          </a:prstGeom>
          <a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35AC206-0E62-4787-94BB-BF5395F77F6F}"/>
              </a:ext>
            </a:extLst>
          </p:cNvPr>
          <p:cNvSpPr/>
          <p:nvPr/>
        </p:nvSpPr>
        <p:spPr>
          <a:xfrm>
            <a:off x="1282834" y="1910159"/>
            <a:ext cx="632791" cy="585407"/>
          </a:xfrm>
          <a:prstGeom prst="ellipse">
            <a:avLst/>
          </a:prstGeom>
          <a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4D5C5A-B87B-4541-8234-64DD9619E4D5}"/>
              </a:ext>
            </a:extLst>
          </p:cNvPr>
          <p:cNvSpPr/>
          <p:nvPr/>
        </p:nvSpPr>
        <p:spPr>
          <a:xfrm>
            <a:off x="2758019" y="1921691"/>
            <a:ext cx="654913" cy="610063"/>
          </a:xfrm>
          <a:prstGeom prst="ellipse">
            <a:avLst/>
          </a:prstGeom>
          <a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7179D9-5573-4742-8BA4-EB22F833735C}"/>
              </a:ext>
            </a:extLst>
          </p:cNvPr>
          <p:cNvSpPr/>
          <p:nvPr/>
        </p:nvSpPr>
        <p:spPr>
          <a:xfrm>
            <a:off x="4161276" y="1905556"/>
            <a:ext cx="668504" cy="633320"/>
          </a:xfrm>
          <a:prstGeom prst="ellipse">
            <a:avLst/>
          </a:prstGeom>
          <a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DBEDD5-5AF9-41D0-88DB-8BFDA5A3713F}"/>
              </a:ext>
            </a:extLst>
          </p:cNvPr>
          <p:cNvSpPr/>
          <p:nvPr/>
        </p:nvSpPr>
        <p:spPr>
          <a:xfrm>
            <a:off x="6096000" y="1861652"/>
            <a:ext cx="799533" cy="683834"/>
          </a:xfrm>
          <a:prstGeom prst="ellipse">
            <a:avLst/>
          </a:prstGeom>
          <a:blipFill rotWithShape="1"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7F9998-E1B1-41EF-896E-45BC7AEB695B}"/>
              </a:ext>
            </a:extLst>
          </p:cNvPr>
          <p:cNvSpPr/>
          <p:nvPr/>
        </p:nvSpPr>
        <p:spPr>
          <a:xfrm>
            <a:off x="7624209" y="1857207"/>
            <a:ext cx="708226" cy="683834"/>
          </a:xfrm>
          <a:prstGeom prst="ellipse">
            <a:avLst/>
          </a:prstGeom>
          <a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6B4CBB-31B9-4E95-8856-01C420E411A4}"/>
              </a:ext>
            </a:extLst>
          </p:cNvPr>
          <p:cNvSpPr txBox="1"/>
          <p:nvPr/>
        </p:nvSpPr>
        <p:spPr>
          <a:xfrm>
            <a:off x="5789683" y="2677333"/>
            <a:ext cx="141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Health Bioscience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53EF54-5872-4764-A580-6B31733BD3C6}"/>
              </a:ext>
            </a:extLst>
          </p:cNvPr>
          <p:cNvSpPr txBox="1"/>
          <p:nvPr/>
        </p:nvSpPr>
        <p:spPr>
          <a:xfrm>
            <a:off x="7271156" y="2679599"/>
            <a:ext cx="141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STEM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Labs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25D1DF-531F-4812-87C9-B5BF3FB1699C}"/>
              </a:ext>
            </a:extLst>
          </p:cNvPr>
          <p:cNvSpPr txBox="1"/>
          <p:nvPr/>
        </p:nvSpPr>
        <p:spPr>
          <a:xfrm>
            <a:off x="8752747" y="2671982"/>
            <a:ext cx="141216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spc="-100" dirty="0">
                <a:solidFill>
                  <a:schemeClr val="bg1"/>
                </a:solidFill>
                <a:latin typeface="Century Gothic" panose="020B0502020202020204" pitchFamily="34" charset="0"/>
              </a:rPr>
              <a:t>Advance </a:t>
            </a:r>
          </a:p>
          <a:p>
            <a:pPr algn="ctr"/>
            <a:r>
              <a:rPr lang="en-US" sz="1550" b="1" spc="-100" dirty="0">
                <a:solidFill>
                  <a:schemeClr val="bg1"/>
                </a:solidFill>
                <a:latin typeface="Century Gothic" panose="020B0502020202020204" pitchFamily="34" charset="0"/>
              </a:rPr>
              <a:t>Manufacturing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829940-3495-40A2-B3B6-9FA194F91A51}"/>
              </a:ext>
            </a:extLst>
          </p:cNvPr>
          <p:cNvSpPr txBox="1"/>
          <p:nvPr/>
        </p:nvSpPr>
        <p:spPr>
          <a:xfrm>
            <a:off x="10233201" y="2695710"/>
            <a:ext cx="1399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Finance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D87E37-8F24-418B-BBB6-9B9309116031}"/>
              </a:ext>
            </a:extLst>
          </p:cNvPr>
          <p:cNvSpPr txBox="1"/>
          <p:nvPr/>
        </p:nvSpPr>
        <p:spPr>
          <a:xfrm>
            <a:off x="870856" y="2689165"/>
            <a:ext cx="142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Growth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FBB40E-7B3F-4A45-B07C-36C80767B645}"/>
              </a:ext>
            </a:extLst>
          </p:cNvPr>
          <p:cNvSpPr txBox="1"/>
          <p:nvPr/>
        </p:nvSpPr>
        <p:spPr>
          <a:xfrm>
            <a:off x="3843659" y="2673955"/>
            <a:ext cx="141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Information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Technology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905131-FC8F-459D-8B9D-A102707194A8}"/>
              </a:ext>
            </a:extLst>
          </p:cNvPr>
          <p:cNvSpPr txBox="1"/>
          <p:nvPr/>
        </p:nvSpPr>
        <p:spPr>
          <a:xfrm>
            <a:off x="2361764" y="2682118"/>
            <a:ext cx="141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Student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Support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5E32A72F-D83A-4057-8036-BE8FF1E87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83" y="3709034"/>
            <a:ext cx="5842875" cy="9420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Increasing emphasis on education in high demand high growth business, science, technology, engineering and mathematics fields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832897-A02B-4E67-B446-1F78C9539012}"/>
              </a:ext>
            </a:extLst>
          </p:cNvPr>
          <p:cNvSpPr txBox="1"/>
          <p:nvPr/>
        </p:nvSpPr>
        <p:spPr>
          <a:xfrm>
            <a:off x="5789683" y="4823460"/>
            <a:ext cx="5792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Centers of Excellence</a:t>
            </a:r>
          </a:p>
        </p:txBody>
      </p:sp>
    </p:spTree>
    <p:extLst>
      <p:ext uri="{BB962C8B-B14F-4D97-AF65-F5344CB8AC3E}">
        <p14:creationId xmlns:p14="http://schemas.microsoft.com/office/powerpoint/2010/main" val="8777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E6DC9DF-9C57-4D95-BF04-B1B3510A6B88}"/>
              </a:ext>
            </a:extLst>
          </p:cNvPr>
          <p:cNvSpPr txBox="1">
            <a:spLocks/>
          </p:cNvSpPr>
          <p:nvPr/>
        </p:nvSpPr>
        <p:spPr bwMode="auto">
          <a:xfrm>
            <a:off x="7543800" y="5586413"/>
            <a:ext cx="3249613" cy="4984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</a:rPr>
              <a:t>Building Site Plan</a:t>
            </a:r>
          </a:p>
        </p:txBody>
      </p:sp>
      <p:grpSp>
        <p:nvGrpSpPr>
          <p:cNvPr id="18435" name="Group 2">
            <a:extLst>
              <a:ext uri="{FF2B5EF4-FFF2-40B4-BE49-F238E27FC236}">
                <a16:creationId xmlns:a16="http://schemas.microsoft.com/office/drawing/2014/main" id="{D90EB28A-C2DB-422D-9E9A-3BDFE8976F7B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181100"/>
            <a:ext cx="6000750" cy="4381500"/>
            <a:chOff x="786607" y="495482"/>
            <a:chExt cx="6906815" cy="5043173"/>
          </a:xfrm>
        </p:grpSpPr>
        <p:pic>
          <p:nvPicPr>
            <p:cNvPr id="18439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7961FAFF-2CF9-439D-AE79-A37E45687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07" y="495482"/>
              <a:ext cx="6389687" cy="439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Box 1">
              <a:extLst>
                <a:ext uri="{FF2B5EF4-FFF2-40B4-BE49-F238E27FC236}">
                  <a16:creationId xmlns:a16="http://schemas.microsoft.com/office/drawing/2014/main" id="{D1C3DBB9-94C7-4A39-BFF7-C86CE013EE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099428" y="3568556"/>
              <a:ext cx="28956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latin typeface="Arial Nova" panose="020B0504020202020204" pitchFamily="34" charset="0"/>
                </a:rPr>
                <a:t>N. MAIN AVENUE</a:t>
              </a:r>
            </a:p>
          </p:txBody>
        </p:sp>
        <p:sp>
          <p:nvSpPr>
            <p:cNvPr id="18441" name="TextBox 6">
              <a:extLst>
                <a:ext uri="{FF2B5EF4-FFF2-40B4-BE49-F238E27FC236}">
                  <a16:creationId xmlns:a16="http://schemas.microsoft.com/office/drawing/2014/main" id="{F6CB2D69-93FF-4C48-83AC-2477A2222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5434" y="5202131"/>
              <a:ext cx="2895600" cy="336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latin typeface="Arial Nova" panose="020B0504020202020204" pitchFamily="34" charset="0"/>
                </a:rPr>
                <a:t>W. EVERGREEN</a:t>
              </a:r>
            </a:p>
          </p:txBody>
        </p:sp>
      </p:grpSp>
      <p:pic>
        <p:nvPicPr>
          <p:cNvPr id="18437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C1F80FB-6935-4925-910B-E77C66C8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479550"/>
            <a:ext cx="40386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E802601B-C60C-472A-8ED7-C94D302D8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Fletcher Admin. Center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1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65B311F6-425E-449B-82D3-FE72C797D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1316E6A5-CF8B-4F8D-9E0E-B07EDA85D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>
            <a:extLst>
              <a:ext uri="{FF2B5EF4-FFF2-40B4-BE49-F238E27FC236}">
                <a16:creationId xmlns:a16="http://schemas.microsoft.com/office/drawing/2014/main" id="{E3AA6D68-B360-4589-BC12-34A91ABE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47800"/>
            <a:ext cx="3236913" cy="3810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Tx/>
              <a:buChar char="•"/>
            </a:pPr>
            <a:r>
              <a:rPr lang="en-US" altLang="en-US" sz="2000" dirty="0">
                <a:latin typeface="Century Gothic" panose="020B0502020202020204" pitchFamily="34" charset="0"/>
              </a:rPr>
              <a:t>New Main Entry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5BFD1F-64B3-404E-929E-9B6950CDAFAB}"/>
              </a:ext>
            </a:extLst>
          </p:cNvPr>
          <p:cNvSpPr txBox="1">
            <a:spLocks/>
          </p:cNvSpPr>
          <p:nvPr/>
        </p:nvSpPr>
        <p:spPr bwMode="auto">
          <a:xfrm>
            <a:off x="3160713" y="5181600"/>
            <a:ext cx="8856662" cy="381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Fletcher Student Success Administration Building – New Main Entry </a:t>
            </a:r>
          </a:p>
        </p:txBody>
      </p:sp>
      <p:sp>
        <p:nvSpPr>
          <p:cNvPr id="20485" name="Title 3">
            <a:extLst>
              <a:ext uri="{FF2B5EF4-FFF2-40B4-BE49-F238E27FC236}">
                <a16:creationId xmlns:a16="http://schemas.microsoft.com/office/drawing/2014/main" id="{37AC6745-9C9E-46D0-B979-7CB936E30BEF}"/>
              </a:ext>
            </a:extLst>
          </p:cNvPr>
          <p:cNvSpPr txBox="1">
            <a:spLocks/>
          </p:cNvSpPr>
          <p:nvPr/>
        </p:nvSpPr>
        <p:spPr bwMode="auto">
          <a:xfrm>
            <a:off x="165100" y="2017713"/>
            <a:ext cx="3752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Ramp Accessibility</a:t>
            </a:r>
          </a:p>
        </p:txBody>
      </p:sp>
      <p:sp>
        <p:nvSpPr>
          <p:cNvPr id="20486" name="Title 3">
            <a:extLst>
              <a:ext uri="{FF2B5EF4-FFF2-40B4-BE49-F238E27FC236}">
                <a16:creationId xmlns:a16="http://schemas.microsoft.com/office/drawing/2014/main" id="{1AAE7249-3B06-44EA-BC79-A4019AD1204C}"/>
              </a:ext>
            </a:extLst>
          </p:cNvPr>
          <p:cNvSpPr txBox="1">
            <a:spLocks/>
          </p:cNvSpPr>
          <p:nvPr/>
        </p:nvSpPr>
        <p:spPr bwMode="auto">
          <a:xfrm>
            <a:off x="161925" y="2590800"/>
            <a:ext cx="36242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Outdoor Learning Area</a:t>
            </a:r>
          </a:p>
        </p:txBody>
      </p:sp>
      <p:sp>
        <p:nvSpPr>
          <p:cNvPr id="20487" name="Title 3">
            <a:extLst>
              <a:ext uri="{FF2B5EF4-FFF2-40B4-BE49-F238E27FC236}">
                <a16:creationId xmlns:a16="http://schemas.microsoft.com/office/drawing/2014/main" id="{D2122E80-B5CB-48CD-AEA2-020A56DC93D4}"/>
              </a:ext>
            </a:extLst>
          </p:cNvPr>
          <p:cNvSpPr txBox="1">
            <a:spLocks/>
          </p:cNvSpPr>
          <p:nvPr/>
        </p:nvSpPr>
        <p:spPr bwMode="auto">
          <a:xfrm>
            <a:off x="168275" y="3124200"/>
            <a:ext cx="41386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Patio Seating</a:t>
            </a:r>
          </a:p>
        </p:txBody>
      </p:sp>
      <p:pic>
        <p:nvPicPr>
          <p:cNvPr id="20488" name="Content Placeholder 5" descr="A picture containing outdoor, fence, building, train&#10;&#10;Description automatically generated">
            <a:extLst>
              <a:ext uri="{FF2B5EF4-FFF2-40B4-BE49-F238E27FC236}">
                <a16:creationId xmlns:a16="http://schemas.microsoft.com/office/drawing/2014/main" id="{7D1E6422-DFBC-4179-8419-4D426541F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25" y="1524000"/>
            <a:ext cx="82899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" descr="A large red brick building&#10;&#10;Description automatically generated">
            <a:extLst>
              <a:ext uri="{FF2B5EF4-FFF2-40B4-BE49-F238E27FC236}">
                <a16:creationId xmlns:a16="http://schemas.microsoft.com/office/drawing/2014/main" id="{04AA0A7C-87BD-4F35-AE7A-FE33CE48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" y="3783013"/>
            <a:ext cx="34290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900D3C-1120-4D6D-B1F1-DD4D9A04D1D6}"/>
              </a:ext>
            </a:extLst>
          </p:cNvPr>
          <p:cNvSpPr txBox="1">
            <a:spLocks/>
          </p:cNvSpPr>
          <p:nvPr/>
        </p:nvSpPr>
        <p:spPr bwMode="auto">
          <a:xfrm>
            <a:off x="76200" y="5718175"/>
            <a:ext cx="2466975" cy="381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Fletcher – Current 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8FC0E0D9-B47E-40D3-9ECB-A61390224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Fletcher Admin. Center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3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86692202-C442-4451-9F2A-C0AB5B321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0AD7772A-CE7C-47B6-9CC7-A06D2D535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9D8DB4-1392-48FF-8F5E-3DDDD589D873}"/>
              </a:ext>
            </a:extLst>
          </p:cNvPr>
          <p:cNvSpPr txBox="1">
            <a:spLocks/>
          </p:cNvSpPr>
          <p:nvPr/>
        </p:nvSpPr>
        <p:spPr bwMode="auto">
          <a:xfrm>
            <a:off x="34925" y="4927600"/>
            <a:ext cx="4918075" cy="48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/>
              <a:t>Southeast Aerial View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D1A480F-1FAD-4B72-A0AD-9EC87273583C}"/>
              </a:ext>
            </a:extLst>
          </p:cNvPr>
          <p:cNvSpPr txBox="1">
            <a:spLocks/>
          </p:cNvSpPr>
          <p:nvPr/>
        </p:nvSpPr>
        <p:spPr bwMode="auto">
          <a:xfrm>
            <a:off x="7008813" y="2590800"/>
            <a:ext cx="4918075" cy="48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800" b="1" dirty="0"/>
              <a:t>East Aerial View</a:t>
            </a:r>
          </a:p>
        </p:txBody>
      </p:sp>
      <p:pic>
        <p:nvPicPr>
          <p:cNvPr id="21509" name="Content Placeholder 3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533C422D-C86C-4D2A-A125-A95927281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575" y="1457325"/>
            <a:ext cx="6169025" cy="3470275"/>
          </a:xfrm>
        </p:spPr>
      </p:pic>
      <p:pic>
        <p:nvPicPr>
          <p:cNvPr id="21510" name="Content Placeholder 5" descr="A picture containing table&#10;&#10;Description automatically generated">
            <a:extLst>
              <a:ext uri="{FF2B5EF4-FFF2-40B4-BE49-F238E27FC236}">
                <a16:creationId xmlns:a16="http://schemas.microsoft.com/office/drawing/2014/main" id="{602DF829-8CBA-42EC-8D8E-3C9451219B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911475"/>
            <a:ext cx="552608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C2DCE77C-DD78-45CB-843D-1186975C4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Fletcher Admin. Center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9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281053DE-6747-4391-AA43-22064D038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87AE1DE-A00C-4E9F-B5FD-958535DDA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B2960575-3B62-46A0-9019-18500A68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50" y="152400"/>
            <a:ext cx="38544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4DC8EA4-80E8-4843-9123-75311A1EEA79}"/>
              </a:ext>
            </a:extLst>
          </p:cNvPr>
          <p:cNvSpPr txBox="1">
            <a:spLocks/>
          </p:cNvSpPr>
          <p:nvPr/>
        </p:nvSpPr>
        <p:spPr bwMode="auto">
          <a:xfrm>
            <a:off x="41275" y="5538788"/>
            <a:ext cx="5410200" cy="4810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1st Floor/Basement</a:t>
            </a:r>
          </a:p>
        </p:txBody>
      </p:sp>
      <p:sp>
        <p:nvSpPr>
          <p:cNvPr id="23556" name="Title 3">
            <a:extLst>
              <a:ext uri="{FF2B5EF4-FFF2-40B4-BE49-F238E27FC236}">
                <a16:creationId xmlns:a16="http://schemas.microsoft.com/office/drawing/2014/main" id="{C0917B6B-EB44-482B-B448-322AB43877F0}"/>
              </a:ext>
            </a:extLst>
          </p:cNvPr>
          <p:cNvSpPr txBox="1">
            <a:spLocks/>
          </p:cNvSpPr>
          <p:nvPr/>
        </p:nvSpPr>
        <p:spPr bwMode="auto">
          <a:xfrm>
            <a:off x="7023100" y="1752600"/>
            <a:ext cx="4559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latin typeface="Century Gothic" panose="020B0502020202020204" pitchFamily="34" charset="0"/>
              </a:rPr>
              <a:t>Admissions &amp; Records</a:t>
            </a:r>
          </a:p>
        </p:txBody>
      </p:sp>
      <p:sp>
        <p:nvSpPr>
          <p:cNvPr id="23557" name="Title 3">
            <a:extLst>
              <a:ext uri="{FF2B5EF4-FFF2-40B4-BE49-F238E27FC236}">
                <a16:creationId xmlns:a16="http://schemas.microsoft.com/office/drawing/2014/main" id="{99ABA2D3-58D3-4800-B678-7ACFAB024E0E}"/>
              </a:ext>
            </a:extLst>
          </p:cNvPr>
          <p:cNvSpPr txBox="1">
            <a:spLocks/>
          </p:cNvSpPr>
          <p:nvPr/>
        </p:nvSpPr>
        <p:spPr bwMode="auto">
          <a:xfrm>
            <a:off x="7021513" y="2405063"/>
            <a:ext cx="45577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Assessment &amp; Advising Center</a:t>
            </a:r>
          </a:p>
        </p:txBody>
      </p:sp>
      <p:sp>
        <p:nvSpPr>
          <p:cNvPr id="23558" name="Title 3">
            <a:extLst>
              <a:ext uri="{FF2B5EF4-FFF2-40B4-BE49-F238E27FC236}">
                <a16:creationId xmlns:a16="http://schemas.microsoft.com/office/drawing/2014/main" id="{F655F5D1-572A-4D08-9508-AF87C2007A07}"/>
              </a:ext>
            </a:extLst>
          </p:cNvPr>
          <p:cNvSpPr txBox="1">
            <a:spLocks/>
          </p:cNvSpPr>
          <p:nvPr/>
        </p:nvSpPr>
        <p:spPr bwMode="auto">
          <a:xfrm>
            <a:off x="7021513" y="3097213"/>
            <a:ext cx="4183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Testing Center</a:t>
            </a:r>
          </a:p>
        </p:txBody>
      </p:sp>
      <p:sp>
        <p:nvSpPr>
          <p:cNvPr id="23559" name="Title 3">
            <a:extLst>
              <a:ext uri="{FF2B5EF4-FFF2-40B4-BE49-F238E27FC236}">
                <a16:creationId xmlns:a16="http://schemas.microsoft.com/office/drawing/2014/main" id="{E6EA085A-98AB-4086-B879-5DF0E1E7FA55}"/>
              </a:ext>
            </a:extLst>
          </p:cNvPr>
          <p:cNvSpPr txBox="1">
            <a:spLocks/>
          </p:cNvSpPr>
          <p:nvPr/>
        </p:nvSpPr>
        <p:spPr bwMode="auto">
          <a:xfrm>
            <a:off x="7023100" y="3773488"/>
            <a:ext cx="4559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Outreach Recruitment</a:t>
            </a:r>
          </a:p>
        </p:txBody>
      </p:sp>
      <p:sp>
        <p:nvSpPr>
          <p:cNvPr id="23560" name="Title 3">
            <a:extLst>
              <a:ext uri="{FF2B5EF4-FFF2-40B4-BE49-F238E27FC236}">
                <a16:creationId xmlns:a16="http://schemas.microsoft.com/office/drawing/2014/main" id="{9F9CC8D1-A95B-438A-9F68-70DA1B187BA4}"/>
              </a:ext>
            </a:extLst>
          </p:cNvPr>
          <p:cNvSpPr txBox="1">
            <a:spLocks/>
          </p:cNvSpPr>
          <p:nvPr/>
        </p:nvSpPr>
        <p:spPr bwMode="auto">
          <a:xfrm>
            <a:off x="7019925" y="4419600"/>
            <a:ext cx="4559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Multipurpose Event Room</a:t>
            </a:r>
          </a:p>
        </p:txBody>
      </p:sp>
      <p:pic>
        <p:nvPicPr>
          <p:cNvPr id="23561" name="Content Placeholder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AC1DD37-2FE0-4ECA-83F6-90C6612894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503363"/>
            <a:ext cx="6477000" cy="3994150"/>
          </a:xfr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1935D3A-0F33-46BB-9C3A-5C01C103C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SAC – Fletcher Admin. Center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3C812-781C-4567-976B-09F16F437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DB5EC1-D6EB-4CA3-A591-D2C05F47C19B}"/>
              </a:ext>
            </a:extLst>
          </p:cNvPr>
          <p:cNvSpPr txBox="1">
            <a:spLocks/>
          </p:cNvSpPr>
          <p:nvPr/>
        </p:nvSpPr>
        <p:spPr bwMode="auto">
          <a:xfrm>
            <a:off x="106363" y="3740150"/>
            <a:ext cx="4919662" cy="48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</a:rPr>
              <a:t>2nd Floor </a:t>
            </a:r>
          </a:p>
        </p:txBody>
      </p:sp>
      <p:sp>
        <p:nvSpPr>
          <p:cNvPr id="25604" name="Title 3">
            <a:extLst>
              <a:ext uri="{FF2B5EF4-FFF2-40B4-BE49-F238E27FC236}">
                <a16:creationId xmlns:a16="http://schemas.microsoft.com/office/drawing/2014/main" id="{42933DCE-2915-48E6-9294-17C513DBEEE9}"/>
              </a:ext>
            </a:extLst>
          </p:cNvPr>
          <p:cNvSpPr txBox="1">
            <a:spLocks/>
          </p:cNvSpPr>
          <p:nvPr/>
        </p:nvSpPr>
        <p:spPr bwMode="auto">
          <a:xfrm>
            <a:off x="344488" y="4300538"/>
            <a:ext cx="51419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Tino &amp; Millie Duran Welcome Center</a:t>
            </a:r>
          </a:p>
        </p:txBody>
      </p:sp>
      <p:sp>
        <p:nvSpPr>
          <p:cNvPr id="25605" name="Title 3">
            <a:extLst>
              <a:ext uri="{FF2B5EF4-FFF2-40B4-BE49-F238E27FC236}">
                <a16:creationId xmlns:a16="http://schemas.microsoft.com/office/drawing/2014/main" id="{D019893B-6863-4F12-8E5D-DA11A604A4B7}"/>
              </a:ext>
            </a:extLst>
          </p:cNvPr>
          <p:cNvSpPr txBox="1">
            <a:spLocks/>
          </p:cNvSpPr>
          <p:nvPr/>
        </p:nvSpPr>
        <p:spPr bwMode="auto">
          <a:xfrm>
            <a:off x="338138" y="4794250"/>
            <a:ext cx="3752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Student Lounge</a:t>
            </a:r>
          </a:p>
        </p:txBody>
      </p:sp>
      <p:sp>
        <p:nvSpPr>
          <p:cNvPr id="25606" name="Title 3">
            <a:extLst>
              <a:ext uri="{FF2B5EF4-FFF2-40B4-BE49-F238E27FC236}">
                <a16:creationId xmlns:a16="http://schemas.microsoft.com/office/drawing/2014/main" id="{E7670D5E-76F2-4715-B800-CC8312409917}"/>
              </a:ext>
            </a:extLst>
          </p:cNvPr>
          <p:cNvSpPr txBox="1">
            <a:spLocks/>
          </p:cNvSpPr>
          <p:nvPr/>
        </p:nvSpPr>
        <p:spPr bwMode="auto">
          <a:xfrm>
            <a:off x="338138" y="5334000"/>
            <a:ext cx="36242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Student Café </a:t>
            </a:r>
          </a:p>
        </p:txBody>
      </p:sp>
      <p:sp>
        <p:nvSpPr>
          <p:cNvPr id="25607" name="Title 3">
            <a:extLst>
              <a:ext uri="{FF2B5EF4-FFF2-40B4-BE49-F238E27FC236}">
                <a16:creationId xmlns:a16="http://schemas.microsoft.com/office/drawing/2014/main" id="{B2FB7689-9E15-47B3-9A1E-A2F82C30CEB6}"/>
              </a:ext>
            </a:extLst>
          </p:cNvPr>
          <p:cNvSpPr txBox="1">
            <a:spLocks/>
          </p:cNvSpPr>
          <p:nvPr/>
        </p:nvSpPr>
        <p:spPr bwMode="auto">
          <a:xfrm>
            <a:off x="7029450" y="914400"/>
            <a:ext cx="4371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Student Technology Center</a:t>
            </a:r>
          </a:p>
        </p:txBody>
      </p:sp>
      <p:sp>
        <p:nvSpPr>
          <p:cNvPr id="25608" name="Title 3">
            <a:extLst>
              <a:ext uri="{FF2B5EF4-FFF2-40B4-BE49-F238E27FC236}">
                <a16:creationId xmlns:a16="http://schemas.microsoft.com/office/drawing/2014/main" id="{3CE56225-A898-4227-BE12-E16318F99079}"/>
              </a:ext>
            </a:extLst>
          </p:cNvPr>
          <p:cNvSpPr txBox="1">
            <a:spLocks/>
          </p:cNvSpPr>
          <p:nvPr/>
        </p:nvSpPr>
        <p:spPr bwMode="auto">
          <a:xfrm>
            <a:off x="7023100" y="2590800"/>
            <a:ext cx="4127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Financial Aid</a:t>
            </a:r>
          </a:p>
        </p:txBody>
      </p:sp>
      <p:sp>
        <p:nvSpPr>
          <p:cNvPr id="25609" name="Title 3">
            <a:extLst>
              <a:ext uri="{FF2B5EF4-FFF2-40B4-BE49-F238E27FC236}">
                <a16:creationId xmlns:a16="http://schemas.microsoft.com/office/drawing/2014/main" id="{9D602623-5F57-4E24-B32A-4065F0E0F626}"/>
              </a:ext>
            </a:extLst>
          </p:cNvPr>
          <p:cNvSpPr txBox="1">
            <a:spLocks/>
          </p:cNvSpPr>
          <p:nvPr/>
        </p:nvSpPr>
        <p:spPr bwMode="auto">
          <a:xfrm>
            <a:off x="7021513" y="2057400"/>
            <a:ext cx="47132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latin typeface="Century Gothic" panose="020B0502020202020204" pitchFamily="34" charset="0"/>
              </a:rPr>
              <a:t>Business Office</a:t>
            </a:r>
          </a:p>
        </p:txBody>
      </p:sp>
      <p:sp>
        <p:nvSpPr>
          <p:cNvPr id="25610" name="Title 3">
            <a:extLst>
              <a:ext uri="{FF2B5EF4-FFF2-40B4-BE49-F238E27FC236}">
                <a16:creationId xmlns:a16="http://schemas.microsoft.com/office/drawing/2014/main" id="{A316FAD3-3810-423A-8022-0C1A633ABD35}"/>
              </a:ext>
            </a:extLst>
          </p:cNvPr>
          <p:cNvSpPr txBox="1">
            <a:spLocks/>
          </p:cNvSpPr>
          <p:nvPr/>
        </p:nvSpPr>
        <p:spPr bwMode="auto">
          <a:xfrm>
            <a:off x="7029450" y="1524000"/>
            <a:ext cx="4371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Century Gothic" panose="020B0502020202020204" pitchFamily="34" charset="0"/>
              </a:rPr>
              <a:t>Student Orientation Center</a:t>
            </a:r>
          </a:p>
        </p:txBody>
      </p:sp>
      <p:pic>
        <p:nvPicPr>
          <p:cNvPr id="25611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865EB331-F064-4356-A538-764C0590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" y="152400"/>
            <a:ext cx="6530975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Content Placeholder 5" descr="A picture containing indoor, table, chair, window&#10;&#10;Description automatically generated">
            <a:extLst>
              <a:ext uri="{FF2B5EF4-FFF2-40B4-BE49-F238E27FC236}">
                <a16:creationId xmlns:a16="http://schemas.microsoft.com/office/drawing/2014/main" id="{69572DE9-CFFB-4D71-8F33-A26BC931B1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2625" y="3124200"/>
            <a:ext cx="6253163" cy="2871788"/>
          </a:xfrm>
        </p:spPr>
      </p:pic>
      <p:pic>
        <p:nvPicPr>
          <p:cNvPr id="13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5B60608F-EA7E-4FA2-9B90-0937BE09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31C0DE8-0BA5-4DE4-BE0C-92A97710C5AA}"/>
              </a:ext>
            </a:extLst>
          </p:cNvPr>
          <p:cNvSpPr txBox="1">
            <a:spLocks/>
          </p:cNvSpPr>
          <p:nvPr/>
        </p:nvSpPr>
        <p:spPr bwMode="auto">
          <a:xfrm>
            <a:off x="41275" y="5118100"/>
            <a:ext cx="5410200" cy="481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Floor</a:t>
            </a:r>
          </a:p>
        </p:txBody>
      </p:sp>
      <p:sp>
        <p:nvSpPr>
          <p:cNvPr id="27652" name="Title 3">
            <a:extLst>
              <a:ext uri="{FF2B5EF4-FFF2-40B4-BE49-F238E27FC236}">
                <a16:creationId xmlns:a16="http://schemas.microsoft.com/office/drawing/2014/main" id="{03D90A95-F493-4464-9A69-C976803C2DA8}"/>
              </a:ext>
            </a:extLst>
          </p:cNvPr>
          <p:cNvSpPr txBox="1">
            <a:spLocks/>
          </p:cNvSpPr>
          <p:nvPr/>
        </p:nvSpPr>
        <p:spPr bwMode="auto">
          <a:xfrm>
            <a:off x="7023100" y="1447800"/>
            <a:ext cx="32369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latin typeface="Century Gothic" panose="020B0502020202020204" pitchFamily="34" charset="0"/>
              </a:rPr>
              <a:t>Offices</a:t>
            </a:r>
          </a:p>
        </p:txBody>
      </p:sp>
      <p:sp>
        <p:nvSpPr>
          <p:cNvPr id="27653" name="Title 3">
            <a:extLst>
              <a:ext uri="{FF2B5EF4-FFF2-40B4-BE49-F238E27FC236}">
                <a16:creationId xmlns:a16="http://schemas.microsoft.com/office/drawing/2014/main" id="{4F16ABCA-7F0A-4CED-A2C6-C0A6C364DFFF}"/>
              </a:ext>
            </a:extLst>
          </p:cNvPr>
          <p:cNvSpPr txBox="1">
            <a:spLocks/>
          </p:cNvSpPr>
          <p:nvPr/>
        </p:nvSpPr>
        <p:spPr bwMode="auto">
          <a:xfrm>
            <a:off x="7024688" y="2057400"/>
            <a:ext cx="4883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latin typeface="Century Gothic" panose="020B0502020202020204" pitchFamily="34" charset="0"/>
              </a:rPr>
              <a:t>Multipurpose Conference Rooms</a:t>
            </a:r>
          </a:p>
        </p:txBody>
      </p:sp>
      <p:pic>
        <p:nvPicPr>
          <p:cNvPr id="27654" name="Picture 7" descr="A store inside of a building&#10;&#10;Description automatically generated">
            <a:extLst>
              <a:ext uri="{FF2B5EF4-FFF2-40B4-BE49-F238E27FC236}">
                <a16:creationId xmlns:a16="http://schemas.microsoft.com/office/drawing/2014/main" id="{33BE0EEC-B14E-412D-B935-E6A8035A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6523038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mcelroyk\Desktop\Alamo Colleges File Directory\Citizens Advisory Committee Meeting\SAC Logo.jpg">
            <a:extLst>
              <a:ext uri="{FF2B5EF4-FFF2-40B4-BE49-F238E27FC236}">
                <a16:creationId xmlns:a16="http://schemas.microsoft.com/office/drawing/2014/main" id="{C6A81A30-C99F-4441-9C85-3F7D41D0F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1136"/>
            <a:ext cx="3429000" cy="5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CF5FF106-8A58-4EE7-887F-DDDDA8B40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5A80D6D-9827-4BFE-95ED-4343310E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5325"/>
            <a:ext cx="10515600" cy="981075"/>
          </a:xfrm>
        </p:spPr>
        <p:txBody>
          <a:bodyPr/>
          <a:lstStyle/>
          <a:p>
            <a:r>
              <a:rPr lang="en-US" altLang="en-US" dirty="0"/>
              <a:t>Northwest Vista College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767F9C-CDD8-44B0-BF47-462A8FCC4A14}"/>
              </a:ext>
            </a:extLst>
          </p:cNvPr>
          <p:cNvSpPr txBox="1">
            <a:spLocks/>
          </p:cNvSpPr>
          <p:nvPr/>
        </p:nvSpPr>
        <p:spPr bwMode="auto">
          <a:xfrm>
            <a:off x="622302" y="5257800"/>
            <a:ext cx="1051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altLang="en-US" sz="2000" dirty="0"/>
              <a:t>Dr. Ric Baser, President</a:t>
            </a:r>
          </a:p>
        </p:txBody>
      </p:sp>
      <p:pic>
        <p:nvPicPr>
          <p:cNvPr id="5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ED8C3856-B6D2-42FA-9FEA-FC016921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580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1494B4-0A26-41A8-B0FF-F777309D0F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743"/>
          <a:stretch/>
        </p:blipFill>
        <p:spPr>
          <a:xfrm>
            <a:off x="457200" y="996780"/>
            <a:ext cx="8012991" cy="2560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531497"/>
            <a:ext cx="11049000" cy="94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G.O. Bonds (</a:t>
            </a:r>
            <a:r>
              <a:rPr lang="en-US" sz="2000" dirty="0">
                <a:latin typeface="Century Gothic" panose="020B0502020202020204" pitchFamily="34" charset="0"/>
              </a:rPr>
              <a:t>per Election Flyer</a:t>
            </a:r>
            <a:r>
              <a:rPr lang="en-US" dirty="0">
                <a:latin typeface="Century Gothic" panose="020B0502020202020204" pitchFamily="34" charset="0"/>
              </a:rPr>
              <a:t>):			$69 Million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Maintenance Tax Notes (</a:t>
            </a:r>
            <a:r>
              <a:rPr lang="en-US" sz="2000" dirty="0">
                <a:latin typeface="Century Gothic" panose="020B0502020202020204" pitchFamily="34" charset="0"/>
              </a:rPr>
              <a:t>approved 5/2019</a:t>
            </a:r>
            <a:r>
              <a:rPr lang="en-US" dirty="0">
                <a:latin typeface="Century Gothic" panose="020B0502020202020204" pitchFamily="34" charset="0"/>
              </a:rPr>
              <a:t>)	$10 Million  (</a:t>
            </a:r>
            <a:r>
              <a:rPr lang="en-US" sz="2000" dirty="0">
                <a:latin typeface="Century Gothic" panose="020B0502020202020204" pitchFamily="34" charset="0"/>
              </a:rPr>
              <a:t>Cypress Renovation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020B9F-E4E9-442E-AC2E-41349B494CCB}"/>
              </a:ext>
            </a:extLst>
          </p:cNvPr>
          <p:cNvGrpSpPr/>
          <p:nvPr/>
        </p:nvGrpSpPr>
        <p:grpSpPr>
          <a:xfrm>
            <a:off x="8396355" y="2036635"/>
            <a:ext cx="845422" cy="273218"/>
            <a:chOff x="8396354" y="1582503"/>
            <a:chExt cx="1164755" cy="246297"/>
          </a:xfrm>
        </p:grpSpPr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 flipV="1">
              <a:off x="8447082" y="1582503"/>
              <a:ext cx="1048880" cy="2178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8396354" y="1800330"/>
              <a:ext cx="1164755" cy="284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9282480" y="1868269"/>
            <a:ext cx="257515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Garage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Welcome Center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B9A9A6-C069-4A64-B436-3FB666F8AA41}"/>
              </a:ext>
            </a:extLst>
          </p:cNvPr>
          <p:cNvGrpSpPr/>
          <p:nvPr/>
        </p:nvGrpSpPr>
        <p:grpSpPr>
          <a:xfrm>
            <a:off x="8427504" y="1405189"/>
            <a:ext cx="656886" cy="2176211"/>
            <a:chOff x="8341779" y="1176589"/>
            <a:chExt cx="656886" cy="21762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6961EA-672B-41AC-827B-7B26B6727AFD}"/>
                </a:ext>
              </a:extLst>
            </p:cNvPr>
            <p:cNvSpPr txBox="1"/>
            <p:nvPr/>
          </p:nvSpPr>
          <p:spPr>
            <a:xfrm>
              <a:off x="8389065" y="1176589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4400" dirty="0">
                  <a:solidFill>
                    <a:srgbClr val="FF0000"/>
                  </a:solidFill>
                </a:rPr>
                <a:t>       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29D215-3BBB-4968-81D5-BD9CD36830D9}"/>
                </a:ext>
              </a:extLst>
            </p:cNvPr>
            <p:cNvSpPr txBox="1"/>
            <p:nvPr/>
          </p:nvSpPr>
          <p:spPr>
            <a:xfrm>
              <a:off x="8341779" y="2075096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4400" dirty="0">
                  <a:solidFill>
                    <a:srgbClr val="FF0000"/>
                  </a:solidFill>
                </a:rPr>
                <a:t>       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3D6ED4-1873-4EBC-B972-5DA2139AFE39}"/>
                </a:ext>
              </a:extLst>
            </p:cNvPr>
            <p:cNvSpPr txBox="1"/>
            <p:nvPr/>
          </p:nvSpPr>
          <p:spPr>
            <a:xfrm>
              <a:off x="8341779" y="2583359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4400" dirty="0">
                  <a:solidFill>
                    <a:srgbClr val="FF0000"/>
                  </a:solidFill>
                </a:rPr>
                <a:t>       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49AB389-4CAC-4889-8B41-95498C5E8A90}"/>
              </a:ext>
            </a:extLst>
          </p:cNvPr>
          <p:cNvSpPr/>
          <p:nvPr/>
        </p:nvSpPr>
        <p:spPr>
          <a:xfrm>
            <a:off x="8817185" y="2525963"/>
            <a:ext cx="2717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Cypress Renovation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E68CF4-18B6-40B8-AF0F-F2D7433A4679}"/>
              </a:ext>
            </a:extLst>
          </p:cNvPr>
          <p:cNvSpPr/>
          <p:nvPr/>
        </p:nvSpPr>
        <p:spPr>
          <a:xfrm>
            <a:off x="8823298" y="2979865"/>
            <a:ext cx="3294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Utilities Connections Only</a:t>
            </a: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1CA75922-EEF7-479D-A994-B87472AB35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381000"/>
            <a:ext cx="3124200" cy="4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96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74073" y="6263777"/>
            <a:ext cx="7924800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050" dirty="0">
                <a:latin typeface="Arial" panose="020B0604020202020204" pitchFamily="34" charset="0"/>
              </a:rPr>
              <a:t>Parking Garage and Welcome Center $26M project was split into two structures next to each other</a:t>
            </a: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685800" y="193675"/>
            <a:ext cx="10553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Updated Budget Targets With MTN Impact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rgbClr val="0072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8169BF-55B6-424E-B982-E728DF71B4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239" y="795780"/>
            <a:ext cx="11446625" cy="53626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85013" y="4419600"/>
            <a:ext cx="9144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59797" y="5255715"/>
            <a:ext cx="9144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99413" y="4722162"/>
            <a:ext cx="2360384" cy="594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839030" y="5174310"/>
            <a:ext cx="3733800" cy="529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248997-0BF5-412B-8CEB-42651667550A}"/>
              </a:ext>
            </a:extLst>
          </p:cNvPr>
          <p:cNvSpPr txBox="1"/>
          <p:nvPr/>
        </p:nvSpPr>
        <p:spPr>
          <a:xfrm>
            <a:off x="9372600" y="3501280"/>
            <a:ext cx="9144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+mn-lt"/>
              </a:rPr>
              <a:t>NTP Issued</a:t>
            </a:r>
          </a:p>
        </p:txBody>
      </p:sp>
    </p:spTree>
    <p:extLst>
      <p:ext uri="{BB962C8B-B14F-4D97-AF65-F5344CB8AC3E}">
        <p14:creationId xmlns:p14="http://schemas.microsoft.com/office/powerpoint/2010/main" val="3919084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B0646AB9-2E52-4FB9-BAF6-A2E86EF28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31661"/>
              </p:ext>
            </p:extLst>
          </p:nvPr>
        </p:nvGraphicFramePr>
        <p:xfrm>
          <a:off x="706967" y="4876800"/>
          <a:ext cx="9220200" cy="1073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College Campus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Orig. GO Bond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Allocation Of MTN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Other Funding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Revised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GO Bond Plan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j-lt"/>
                        </a:rPr>
                        <a:t>NVC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$69.0M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$10.0M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$69.0M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$79.0M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20BE5703-7D52-4269-BBAA-E31277562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4D51C9E9-C1E1-4968-8CD8-9AF4992D7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List of Projects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932AEE1-6228-4079-A47E-A96C3EE3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3065187"/>
            <a:ext cx="2934020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000" i="1" dirty="0">
                <a:latin typeface="+mj-lt"/>
              </a:rPr>
              <a:t>Northwest Vista College – STEM Center of Excellence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FD5B256-35D9-4E37-89EA-48CB53C0C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205957"/>
            <a:ext cx="52578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STEM Center of Excellence (NTP Issued)     April 2020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3979A78-A6AF-4F35-AB5D-41B1CB8EC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819870"/>
            <a:ext cx="403860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Physical Plant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Texas Ash Parking Garage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Desert Willow Welcome Center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6E55F13-8DE1-435A-AC55-2ECCAD8EA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01801"/>
            <a:ext cx="25146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000" b="1" i="1" dirty="0">
                <a:latin typeface="+mj-lt"/>
              </a:rPr>
              <a:t>In Construction (3)</a:t>
            </a:r>
            <a:endParaRPr lang="en-US" altLang="en-US" sz="2000" i="1" dirty="0">
              <a:latin typeface="+mj-lt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F54AD9B-B1CC-4E0E-A91D-D3B6833A1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895600"/>
            <a:ext cx="35814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000" b="1" i="1" dirty="0">
                <a:latin typeface="+mj-lt"/>
              </a:rPr>
              <a:t>GMP Approved (1)</a:t>
            </a:r>
            <a:endParaRPr lang="en-US" altLang="en-US" sz="2000" i="1" dirty="0">
              <a:latin typeface="+mj-lt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06E88CF3-1038-463A-8300-05E352745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126468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Cypress Cultural Center of Excellence </a:t>
            </a:r>
            <a:r>
              <a:rPr lang="en-US" altLang="en-US" sz="1800" i="1" dirty="0" err="1">
                <a:latin typeface="+mj-lt"/>
              </a:rPr>
              <a:t>Renov</a:t>
            </a:r>
            <a:r>
              <a:rPr lang="en-US" altLang="en-US" sz="1800" i="1" dirty="0">
                <a:latin typeface="+mj-lt"/>
              </a:rPr>
              <a:t>.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88AEBE24-889D-44E9-93C4-638F7559A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233" y="3810000"/>
            <a:ext cx="35814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000" b="1" i="1" dirty="0">
                <a:latin typeface="+mj-lt"/>
              </a:rPr>
              <a:t>Future (1) </a:t>
            </a:r>
            <a:endParaRPr lang="en-US" altLang="en-US" sz="2000" i="1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77A20-F4D7-469C-AD84-6E6D100CC8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110693"/>
            <a:ext cx="5369169" cy="19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7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A15C8171-4E9F-409B-8037-0277C1327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CIP Funding 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9C960C09-EFD0-4B68-AB9E-76F3F822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1219200"/>
            <a:ext cx="11201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entury Gothic" panose="020B0502020202020204" pitchFamily="34" charset="0"/>
              </a:rPr>
              <a:t>$450M General Obligation Bond Election – Passed May 2017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·"/>
            </a:pPr>
            <a:r>
              <a:rPr lang="en-US" altLang="en-US" sz="1800" dirty="0">
                <a:latin typeface="Century Gothic" panose="020B0502020202020204" pitchFamily="34" charset="0"/>
              </a:rPr>
              <a:t>No tax rate increase necessary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·"/>
            </a:pPr>
            <a:r>
              <a:rPr lang="en-US" altLang="en-US" sz="1800" dirty="0">
                <a:latin typeface="Century Gothic" panose="020B0502020202020204" pitchFamily="34" charset="0"/>
              </a:rPr>
              <a:t>Bonds were originally planned to be sold in 3 tranches</a:t>
            </a:r>
          </a:p>
          <a:p>
            <a:pPr lvl="2" eaLnBrk="1" hangingPunct="1">
              <a:lnSpc>
                <a:spcPct val="100000"/>
              </a:lnSpc>
              <a:spcBef>
                <a:spcPct val="20000"/>
              </a:spcBef>
              <a:buFontTx/>
              <a:buChar char="·"/>
            </a:pPr>
            <a:r>
              <a:rPr lang="en-US" alt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Fall 2017  Issued $173M</a:t>
            </a:r>
            <a:r>
              <a:rPr lang="en-US" altLang="en-US" sz="1800" dirty="0">
                <a:latin typeface="Century Gothic" panose="020B0502020202020204" pitchFamily="34" charset="0"/>
              </a:rPr>
              <a:t>; and planned Fall 2019 ($169M); Fall 2021($108M)</a:t>
            </a:r>
          </a:p>
          <a:p>
            <a:pPr lvl="2" eaLnBrk="1" hangingPunct="1">
              <a:lnSpc>
                <a:spcPct val="100000"/>
              </a:lnSpc>
              <a:spcBef>
                <a:spcPct val="20000"/>
              </a:spcBef>
              <a:buFontTx/>
              <a:buChar char="·"/>
            </a:pPr>
            <a:r>
              <a:rPr lang="en-US" alt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Based on current cash flow projections expect to issue  up to $225M of bonds in Jan.2021 and remaining amount Jan. 2022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en-US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Century Gothic" panose="020B0502020202020204" pitchFamily="34" charset="0"/>
              </a:rPr>
              <a:t>Project Costs determined during 2016, experiencing annual cost inflation of 4.46%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en-US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accent1"/>
                </a:solidFill>
                <a:latin typeface="Century Gothic" panose="020B0502020202020204" pitchFamily="34" charset="0"/>
              </a:rPr>
              <a:t>In May 2019 ACD Board approved issuance of $50M in Maintenance Tax Notes (MTN)  </a:t>
            </a:r>
            <a:r>
              <a:rPr lang="en-US" altLang="en-US" sz="2000" dirty="0">
                <a:latin typeface="Century Gothic" panose="020B0502020202020204" pitchFamily="34" charset="0"/>
              </a:rPr>
              <a:t>to help with renovation projects and projects’ furniture, fixture and equipment, freeing up some capacity in the G.O. bonds. </a:t>
            </a:r>
            <a:r>
              <a:rPr lang="en-US" altLang="en-US" sz="2000" dirty="0">
                <a:latin typeface="Century Gothic" charset="0"/>
              </a:rPr>
              <a:t>On May 2020, the Board approved the “Rebalancing” of the G.O. Bonds and MTN funding for each college campus</a:t>
            </a:r>
            <a:endParaRPr lang="en-US" altLang="en-US" sz="2400" b="1" dirty="0">
              <a:latin typeface="Century Gothic" panose="020B05020202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en-US" sz="2400" b="1" dirty="0">
                <a:latin typeface="Century Gothic" panose="020B0502020202020204" pitchFamily="34" charset="0"/>
              </a:rPr>
              <a:t>TOTAL CIP BOND FUNDING:  $500M ($450M G.O. Bonds + $50M MTN)</a:t>
            </a:r>
          </a:p>
        </p:txBody>
      </p:sp>
    </p:spTree>
    <p:extLst>
      <p:ext uri="{BB962C8B-B14F-4D97-AF65-F5344CB8AC3E}">
        <p14:creationId xmlns:p14="http://schemas.microsoft.com/office/powerpoint/2010/main" val="26001617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E63AD43-B1BD-43EA-A5DE-B4117DB8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>
                <a:solidFill>
                  <a:srgbClr val="0072BB"/>
                </a:solidFill>
                <a:latin typeface="Century Gothic" panose="020B0502020202020204" pitchFamily="34" charset="0"/>
              </a:rPr>
              <a:t>NVC – Desert Willow Welcome Center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CEF7F6A-E783-439F-A93A-8C31FD8B3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1143000"/>
            <a:ext cx="539256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Alamo Architects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  <a:r>
              <a:rPr lang="en-US" altLang="en-US" sz="1600" dirty="0" err="1">
                <a:solidFill>
                  <a:prstClr val="black"/>
                </a:solidFill>
                <a:latin typeface="Century Gothic" charset="0"/>
              </a:rPr>
              <a:t>SpawGlass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Contractors,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GMP, as Amended: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$13,855,466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12.11.18,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Amended on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10.22.19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53,157 sf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Student Resources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Vista Central Admissions &amp; Records, Business Services, Financial Aid, Wellness, Advising &amp; Testing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October 2019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July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Summer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25%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Complete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90%</a:t>
            </a:r>
          </a:p>
        </p:txBody>
      </p:sp>
      <p:grpSp>
        <p:nvGrpSpPr>
          <p:cNvPr id="9216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219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82BFD9-7764-4CFC-B078-CBD3A699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27718"/>
              </p:ext>
            </p:extLst>
          </p:nvPr>
        </p:nvGraphicFramePr>
        <p:xfrm>
          <a:off x="5053635" y="5025217"/>
          <a:ext cx="6733570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22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22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$17.87M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$1.82M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$19.69M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$14.9M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$4.7M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Picture 4">
            <a:extLst>
              <a:ext uri="{FF2B5EF4-FFF2-40B4-BE49-F238E27FC236}">
                <a16:creationId xmlns:a16="http://schemas.microsoft.com/office/drawing/2014/main" id="{2FC5598A-EFCE-476E-A4E8-7C029FA5F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F79DBF50-1515-4098-92D9-83097BA47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1" y="990118"/>
            <a:ext cx="371000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>
                <a:latin typeface="+mj-lt"/>
              </a:rPr>
              <a:t>SUBSTANTIAL COMPLETION</a:t>
            </a:r>
            <a:endParaRPr lang="en-US" altLang="en-US" sz="2400" b="1" i="1" dirty="0">
              <a:latin typeface="+mj-lt"/>
            </a:endParaRPr>
          </a:p>
        </p:txBody>
      </p:sp>
      <p:pic>
        <p:nvPicPr>
          <p:cNvPr id="14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21EBA651-3D24-4814-8DB4-128965444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D8815CD-ACB9-4BD5-86E6-4BEEA72994FC}"/>
              </a:ext>
            </a:extLst>
          </p:cNvPr>
          <p:cNvSpPr/>
          <p:nvPr/>
        </p:nvSpPr>
        <p:spPr>
          <a:xfrm>
            <a:off x="7176474" y="1686675"/>
            <a:ext cx="443526" cy="479999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63AB1B-7A39-4FDA-8013-4D3B64541204}"/>
              </a:ext>
            </a:extLst>
          </p:cNvPr>
          <p:cNvSpPr/>
          <p:nvPr/>
        </p:nvSpPr>
        <p:spPr>
          <a:xfrm>
            <a:off x="6203087" y="1676400"/>
            <a:ext cx="502513" cy="516187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583C4F-FA12-400C-A5A2-1851E1A9C251}"/>
              </a:ext>
            </a:extLst>
          </p:cNvPr>
          <p:cNvSpPr/>
          <p:nvPr/>
        </p:nvSpPr>
        <p:spPr>
          <a:xfrm>
            <a:off x="6705600" y="1713961"/>
            <a:ext cx="471561" cy="481226"/>
          </a:xfrm>
          <a:prstGeom prst="ellipse">
            <a:avLst/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F032FDC7-B233-4C02-BCBF-41E9C6B16B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617" y="2260726"/>
            <a:ext cx="4625136" cy="260163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E63AD43-B1BD-43EA-A5DE-B4117DB8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Desert Willow Welcome Center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E6B63A6E-579F-4F36-8F99-46B9543FD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sign on the side of a road&#10;&#10;Description automatically generated">
            <a:extLst>
              <a:ext uri="{FF2B5EF4-FFF2-40B4-BE49-F238E27FC236}">
                <a16:creationId xmlns:a16="http://schemas.microsoft.com/office/drawing/2014/main" id="{B1906F02-21D7-4EFC-98D3-54899142A4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313265"/>
            <a:ext cx="5483410" cy="363973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7F9E489-6C77-4914-81CA-7CB9D943CEF9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3" descr="A large brick building&#10;&#10;Description automatically generated">
            <a:extLst>
              <a:ext uri="{FF2B5EF4-FFF2-40B4-BE49-F238E27FC236}">
                <a16:creationId xmlns:a16="http://schemas.microsoft.com/office/drawing/2014/main" id="{A523BAF7-7F39-463B-923D-D7420099C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74" y="188356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06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E63AD43-B1BD-43EA-A5DE-B4117DB8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Desert Willow Welcome Center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E6B63A6E-579F-4F36-8F99-46B9543FD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646A40-F05E-4746-8C19-8E2B5E3C8B62}"/>
              </a:ext>
            </a:extLst>
          </p:cNvPr>
          <p:cNvSpPr txBox="1"/>
          <p:nvPr/>
        </p:nvSpPr>
        <p:spPr>
          <a:xfrm>
            <a:off x="516182" y="5706992"/>
            <a:ext cx="547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1</a:t>
            </a:r>
            <a:r>
              <a:rPr lang="en-US" sz="1800" b="1" baseline="30000" dirty="0"/>
              <a:t>st</a:t>
            </a:r>
            <a:r>
              <a:rPr lang="en-US" sz="1800" b="1" dirty="0"/>
              <a:t> Floor Lobby Atrium</a:t>
            </a:r>
          </a:p>
        </p:txBody>
      </p:sp>
      <p:pic>
        <p:nvPicPr>
          <p:cNvPr id="4" name="Picture 3" descr="A picture containing indoor, window, building, sitting&#10;&#10;Description automatically generated">
            <a:extLst>
              <a:ext uri="{FF2B5EF4-FFF2-40B4-BE49-F238E27FC236}">
                <a16:creationId xmlns:a16="http://schemas.microsoft.com/office/drawing/2014/main" id="{7A69A1FB-B143-4847-8CE4-78C13E3FBF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09" y="1254627"/>
            <a:ext cx="5844635" cy="4383476"/>
          </a:xfrm>
          <a:prstGeom prst="rect">
            <a:avLst/>
          </a:prstGeom>
        </p:spPr>
      </p:pic>
      <p:pic>
        <p:nvPicPr>
          <p:cNvPr id="20" name="Picture 19" descr="A large empty room&#10;&#10;Description automatically generated">
            <a:extLst>
              <a:ext uri="{FF2B5EF4-FFF2-40B4-BE49-F238E27FC236}">
                <a16:creationId xmlns:a16="http://schemas.microsoft.com/office/drawing/2014/main" id="{68A7B4FD-FB14-46C0-9B55-F8D413FF1E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956" y="1145550"/>
            <a:ext cx="3655688" cy="487425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E63AD43-B1BD-43EA-A5DE-B4117DB8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Desert Willow Welcome Center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E6B63A6E-579F-4F36-8F99-46B9543FD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7F9E489-6C77-4914-81CA-7CB9D943CEF9}"/>
              </a:ext>
            </a:extLst>
          </p:cNvPr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4" descr="A large empty room&#10;&#10;Description automatically generated">
            <a:extLst>
              <a:ext uri="{FF2B5EF4-FFF2-40B4-BE49-F238E27FC236}">
                <a16:creationId xmlns:a16="http://schemas.microsoft.com/office/drawing/2014/main" id="{A6E4C3E5-6155-4047-BA68-392F30DB5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54" y="1357043"/>
            <a:ext cx="6798034" cy="5098526"/>
          </a:xfrm>
          <a:prstGeom prst="rect">
            <a:avLst/>
          </a:prstGeom>
        </p:spPr>
      </p:pic>
      <p:pic>
        <p:nvPicPr>
          <p:cNvPr id="7" name="Picture 6" descr="A glass door&#10;&#10;Description automatically generated">
            <a:extLst>
              <a:ext uri="{FF2B5EF4-FFF2-40B4-BE49-F238E27FC236}">
                <a16:creationId xmlns:a16="http://schemas.microsoft.com/office/drawing/2014/main" id="{02947334-4BD6-4525-9B54-07338C66A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942" y="4054793"/>
            <a:ext cx="3201035" cy="2400776"/>
          </a:xfrm>
          <a:prstGeom prst="rect">
            <a:avLst/>
          </a:prstGeom>
        </p:spPr>
      </p:pic>
      <p:pic>
        <p:nvPicPr>
          <p:cNvPr id="17" name="Picture 16" descr="A group of people in a room&#10;&#10;Description automatically generated">
            <a:extLst>
              <a:ext uri="{FF2B5EF4-FFF2-40B4-BE49-F238E27FC236}">
                <a16:creationId xmlns:a16="http://schemas.microsoft.com/office/drawing/2014/main" id="{034EBEB0-E1F4-47F5-A5A0-1E820F6BAEB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701" y="1357043"/>
            <a:ext cx="3201035" cy="24007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C74246-B35C-4742-A585-D8EAABE68D50}"/>
              </a:ext>
            </a:extLst>
          </p:cNvPr>
          <p:cNvSpPr txBox="1"/>
          <p:nvPr/>
        </p:nvSpPr>
        <p:spPr>
          <a:xfrm>
            <a:off x="274637" y="6448187"/>
            <a:ext cx="547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Vista Central Admissions and Records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DC5389-E30F-40E0-B7B8-B76C98B8C3E3}"/>
              </a:ext>
            </a:extLst>
          </p:cNvPr>
          <p:cNvSpPr txBox="1"/>
          <p:nvPr/>
        </p:nvSpPr>
        <p:spPr>
          <a:xfrm>
            <a:off x="7315200" y="3722106"/>
            <a:ext cx="370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30445670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7222B5A-BF61-4401-90A4-C3C27EF8F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Texas Ash Parking Garage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8E62E6D-A64C-4424-BF25-1A7049079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5486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Alamo Architects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SpawGlass Contractors,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GMP, as Amended: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$8,360,243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12.11.18,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Amended on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10.22.19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Parking Spaces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451 (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4 Levels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Net Add of Parking Spaces: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451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October 2019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July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Summer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25%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65%</a:t>
            </a:r>
          </a:p>
        </p:txBody>
      </p:sp>
      <p:grpSp>
        <p:nvGrpSpPr>
          <p:cNvPr id="96260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628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8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26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1F14477-CFD5-4DA7-A992-B726E6856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9871"/>
              </p:ext>
            </p:extLst>
          </p:nvPr>
        </p:nvGraphicFramePr>
        <p:xfrm>
          <a:off x="4305299" y="5003394"/>
          <a:ext cx="7391401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2/20/20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$9.76M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$9.76M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$8.28M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$1.48M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6">
            <a:extLst>
              <a:ext uri="{FF2B5EF4-FFF2-40B4-BE49-F238E27FC236}">
                <a16:creationId xmlns:a16="http://schemas.microsoft.com/office/drawing/2014/main" id="{47ACAADD-DA01-4F63-93C8-A870368E3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pic>
        <p:nvPicPr>
          <p:cNvPr id="15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F381027A-113F-43EF-85AA-F8F003A9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43E979-402D-4D5D-8E47-669C2987CD76}"/>
              </a:ext>
            </a:extLst>
          </p:cNvPr>
          <p:cNvSpPr/>
          <p:nvPr/>
        </p:nvSpPr>
        <p:spPr>
          <a:xfrm>
            <a:off x="5896988" y="1193196"/>
            <a:ext cx="550423" cy="509207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 descr="A picture containing building, tree&#10;&#10;Description automatically generated">
            <a:extLst>
              <a:ext uri="{FF2B5EF4-FFF2-40B4-BE49-F238E27FC236}">
                <a16:creationId xmlns:a16="http://schemas.microsoft.com/office/drawing/2014/main" id="{A0856D39-E49D-4293-A39F-B9FB7068C5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4784" y="1495659"/>
            <a:ext cx="4268604" cy="328919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7222B5A-BF61-4401-90A4-C3C27EF8F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Texas Ash Parking Garage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96260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628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8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26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7ACAADD-DA01-4F63-93C8-A870368E3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pic>
        <p:nvPicPr>
          <p:cNvPr id="15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F381027A-113F-43EF-85AA-F8F003A9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arge building&#10;&#10;Description automatically generated">
            <a:extLst>
              <a:ext uri="{FF2B5EF4-FFF2-40B4-BE49-F238E27FC236}">
                <a16:creationId xmlns:a16="http://schemas.microsoft.com/office/drawing/2014/main" id="{E5EE4D07-0CE0-4BBE-86B9-D332CD399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7" y="1186487"/>
            <a:ext cx="6477000" cy="4857750"/>
          </a:xfrm>
          <a:prstGeom prst="rect">
            <a:avLst/>
          </a:prstGeom>
        </p:spPr>
      </p:pic>
      <p:pic>
        <p:nvPicPr>
          <p:cNvPr id="19" name="Picture 18" descr="A close up of a tree&#10;&#10;Description automatically generated">
            <a:extLst>
              <a:ext uri="{FF2B5EF4-FFF2-40B4-BE49-F238E27FC236}">
                <a16:creationId xmlns:a16="http://schemas.microsoft.com/office/drawing/2014/main" id="{3F6AB438-A9AD-4D4A-AC40-DBCD7632AB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677" y="2643554"/>
            <a:ext cx="5056246" cy="342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8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7222B5A-BF61-4401-90A4-C3C27EF8F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Texas Ash Parking Garage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96260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628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8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26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7ACAADD-DA01-4F63-93C8-A870368E3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986135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pic>
        <p:nvPicPr>
          <p:cNvPr id="15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F381027A-113F-43EF-85AA-F8F003A9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arge white building&#10;&#10;Description automatically generated">
            <a:extLst>
              <a:ext uri="{FF2B5EF4-FFF2-40B4-BE49-F238E27FC236}">
                <a16:creationId xmlns:a16="http://schemas.microsoft.com/office/drawing/2014/main" id="{B1331BFA-EA45-493B-96E5-274BEAAE81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178617"/>
            <a:ext cx="4449763" cy="4820577"/>
          </a:xfrm>
          <a:prstGeom prst="rect">
            <a:avLst/>
          </a:prstGeom>
        </p:spPr>
      </p:pic>
      <p:pic>
        <p:nvPicPr>
          <p:cNvPr id="7" name="Picture 6" descr="A picture containing building, sitting, standing, large&#10;&#10;Description automatically generated">
            <a:extLst>
              <a:ext uri="{FF2B5EF4-FFF2-40B4-BE49-F238E27FC236}">
                <a16:creationId xmlns:a16="http://schemas.microsoft.com/office/drawing/2014/main" id="{AB30C047-D3DA-4150-BC38-31D79D789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981199"/>
            <a:ext cx="5357327" cy="40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871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5F66A2DE-8AC5-487F-8BEE-1C88EDC48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Physical Plant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C05C026E-0A10-4159-AD3D-3B72C2C29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25105"/>
            <a:ext cx="59055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Alamo Architects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SpawGlass Contractors,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GMP, as amended: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$2,798,788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Approved: 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12.11.18,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Amended on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10.22.19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N/A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October 2019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Target Completion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July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70%</a:t>
            </a:r>
          </a:p>
        </p:txBody>
      </p:sp>
      <p:grpSp>
        <p:nvGrpSpPr>
          <p:cNvPr id="100356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0382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83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35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3DD3226-807D-4847-A48B-594A382E3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81348"/>
              </p:ext>
            </p:extLst>
          </p:nvPr>
        </p:nvGraphicFramePr>
        <p:xfrm>
          <a:off x="5181919" y="4922781"/>
          <a:ext cx="6477000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$2.80M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$2.80M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$1.69M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$1.11M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6">
            <a:extLst>
              <a:ext uri="{FF2B5EF4-FFF2-40B4-BE49-F238E27FC236}">
                <a16:creationId xmlns:a16="http://schemas.microsoft.com/office/drawing/2014/main" id="{B6714914-75C3-4C80-B0FA-8F5F199A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1159172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IN CONSTRUCTION</a:t>
            </a:r>
          </a:p>
        </p:txBody>
      </p:sp>
      <p:pic>
        <p:nvPicPr>
          <p:cNvPr id="11" name="Picture 52" descr="C:\Users\mcelroyk\Desktop\Alamo Colleges File Directory\Citizens Advisory Committee Meeting\Northwest Vista Logo.jpg">
            <a:extLst>
              <a:ext uri="{FF2B5EF4-FFF2-40B4-BE49-F238E27FC236}">
                <a16:creationId xmlns:a16="http://schemas.microsoft.com/office/drawing/2014/main" id="{2AF94EE0-9C2B-4E85-8FEB-E0F0EE86A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420" y="400850"/>
            <a:ext cx="3200400" cy="49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D3B2CF3-14A6-494D-8B10-746AABA33632}"/>
              </a:ext>
            </a:extLst>
          </p:cNvPr>
          <p:cNvSpPr/>
          <p:nvPr/>
        </p:nvSpPr>
        <p:spPr>
          <a:xfrm>
            <a:off x="8145208" y="1120401"/>
            <a:ext cx="550423" cy="509207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F43103-14B5-4FFF-B64E-098AC87CBFF8}"/>
              </a:ext>
            </a:extLst>
          </p:cNvPr>
          <p:cNvSpPr/>
          <p:nvPr/>
        </p:nvSpPr>
        <p:spPr>
          <a:xfrm>
            <a:off x="670245" y="4912022"/>
            <a:ext cx="42370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altLang="en-US" sz="1600" dirty="0">
                <a:solidFill>
                  <a:prstClr val="black"/>
                </a:solidFill>
                <a:latin typeface="Century Gothic" charset="0"/>
                <a:ea typeface="ＭＳ Ｐゴシック" charset="-128"/>
              </a:rPr>
              <a:t>Current scope covers no expansion to building/equipment, only utility connections from plant to new buildings.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A22AD6F-B0AC-4B9A-AC02-A49774A70F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237584"/>
            <a:ext cx="3124200" cy="44821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F147A7-FF7B-4200-8C96-8B34E6ABF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774211"/>
              </p:ext>
            </p:extLst>
          </p:nvPr>
        </p:nvGraphicFramePr>
        <p:xfrm>
          <a:off x="5486401" y="5037455"/>
          <a:ext cx="6248401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$33.90M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$33.90M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$1.48M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$32.42M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6">
            <a:extLst>
              <a:ext uri="{FF2B5EF4-FFF2-40B4-BE49-F238E27FC236}">
                <a16:creationId xmlns:a16="http://schemas.microsoft.com/office/drawing/2014/main" id="{20C85906-B71E-4C5E-AA6C-2F2B83C00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F31082-205A-46F9-800F-8E4BD27A9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66800"/>
            <a:ext cx="5181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Overland Partners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SpawGlass Contractors,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$24,519,433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03.17.2020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53,044 sf (3 Stories)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17 Classrooms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7 Labs -Physics, Genetics, Chemistry;</a:t>
            </a:r>
          </a:p>
          <a:p>
            <a:pPr marL="344488" indent="0" algn="l" eaLnBrk="1" hangingPunct="1">
              <a:defRPr/>
            </a:pP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Tutoring – 1 Room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June 2020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September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Fall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25%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GMP Approved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D4A0B68-A98B-46AD-AEF3-2C1B7105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STEM Center of Excellence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5" name="Picture 5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BFA82696-22C8-42D8-A6E8-F15C09AA0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809368"/>
            <a:ext cx="5609844" cy="31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AC929F0-FAD3-4132-A128-DD7A1FEB2BA0}"/>
              </a:ext>
            </a:extLst>
          </p:cNvPr>
          <p:cNvSpPr/>
          <p:nvPr/>
        </p:nvSpPr>
        <p:spPr>
          <a:xfrm>
            <a:off x="6661898" y="1345594"/>
            <a:ext cx="500902" cy="463394"/>
          </a:xfrm>
          <a:prstGeom prst="ellipse">
            <a:avLst/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B5B2B4-BE3D-482E-9F8C-C5325296CBCD}"/>
              </a:ext>
            </a:extLst>
          </p:cNvPr>
          <p:cNvSpPr/>
          <p:nvPr/>
        </p:nvSpPr>
        <p:spPr>
          <a:xfrm>
            <a:off x="6075002" y="1287494"/>
            <a:ext cx="560614" cy="541306"/>
          </a:xfrm>
          <a:prstGeom prst="ellipse">
            <a:avLst/>
          </a:prstGeo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47505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>
            <a:extLst>
              <a:ext uri="{FF2B5EF4-FFF2-40B4-BE49-F238E27FC236}">
                <a16:creationId xmlns:a16="http://schemas.microsoft.com/office/drawing/2014/main" id="{482AD861-AC19-4E29-9AB1-86F6BEFE92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8163" y="457200"/>
          <a:ext cx="484663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23317028" imgH="26069804" progId="Acrobat.Document.DC">
                  <p:embed/>
                </p:oleObj>
              </mc:Choice>
              <mc:Fallback>
                <p:oleObj name="Acrobat Document" r:id="rId3" imgW="23317028" imgH="26069804" progId="Acrobat.Document.DC">
                  <p:embed/>
                  <p:pic>
                    <p:nvPicPr>
                      <p:cNvPr id="18434" name="Object 2">
                        <a:extLst>
                          <a:ext uri="{FF2B5EF4-FFF2-40B4-BE49-F238E27FC236}">
                            <a16:creationId xmlns:a16="http://schemas.microsoft.com/office/drawing/2014/main" id="{482AD861-AC19-4E29-9AB1-86F6BEFE92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163" y="457200"/>
                        <a:ext cx="4846637" cy="541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1">
            <a:extLst>
              <a:ext uri="{FF2B5EF4-FFF2-40B4-BE49-F238E27FC236}">
                <a16:creationId xmlns:a16="http://schemas.microsoft.com/office/drawing/2014/main" id="{E7B21CDE-5249-48D2-8C58-AC40FB19C8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000" y="1219200"/>
          <a:ext cx="6650038" cy="475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5" imgW="28803428" imgH="20574000" progId="Acrobat.Document.DC">
                  <p:embed/>
                </p:oleObj>
              </mc:Choice>
              <mc:Fallback>
                <p:oleObj name="Acrobat Document" r:id="rId5" imgW="28803428" imgH="20574000" progId="Acrobat.Document.DC">
                  <p:embed/>
                  <p:pic>
                    <p:nvPicPr>
                      <p:cNvPr id="18437" name="Object 1">
                        <a:extLst>
                          <a:ext uri="{FF2B5EF4-FFF2-40B4-BE49-F238E27FC236}">
                            <a16:creationId xmlns:a16="http://schemas.microsoft.com/office/drawing/2014/main" id="{E7B21CDE-5249-48D2-8C58-AC40FB19C8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1219200"/>
                        <a:ext cx="6650038" cy="475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59774B-EF3E-4ACE-ADAB-80947B5956A6}"/>
              </a:ext>
            </a:extLst>
          </p:cNvPr>
          <p:cNvSpPr txBox="1">
            <a:spLocks/>
          </p:cNvSpPr>
          <p:nvPr/>
        </p:nvSpPr>
        <p:spPr bwMode="auto">
          <a:xfrm>
            <a:off x="7880350" y="5703094"/>
            <a:ext cx="3892550" cy="3444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NVC Campus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FF6C53-953A-4FC6-BD9F-FA6C1970ACBF}"/>
              </a:ext>
            </a:extLst>
          </p:cNvPr>
          <p:cNvSpPr txBox="1">
            <a:spLocks/>
          </p:cNvSpPr>
          <p:nvPr/>
        </p:nvSpPr>
        <p:spPr bwMode="auto">
          <a:xfrm>
            <a:off x="1031876" y="5778500"/>
            <a:ext cx="3892550" cy="3444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STEM Site Plan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401541E-6A19-4328-9FEF-946E8AE805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381000"/>
            <a:ext cx="3124200" cy="448216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68633A6-7437-45DA-A57C-8FEBF22F9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STEM Center of Excellence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891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555363"/>
              </p:ext>
            </p:extLst>
          </p:nvPr>
        </p:nvGraphicFramePr>
        <p:xfrm>
          <a:off x="1981199" y="1219200"/>
          <a:ext cx="8174565" cy="457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1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PROJECT STATUS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COUNT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Construction Complete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860464148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In Construction 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8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4038346472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GMP Approved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3088224135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GMP Within 3 Months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3459264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 Design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875128499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Total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24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85C25FA-A46C-43E0-996B-0C4332372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72BB"/>
                </a:solidFill>
                <a:latin typeface="Century Gothic" panose="020B0502020202020204" pitchFamily="34" charset="0"/>
              </a:rPr>
              <a:t>Bond Projects by the Numbers</a:t>
            </a:r>
          </a:p>
        </p:txBody>
      </p:sp>
    </p:spTree>
    <p:extLst>
      <p:ext uri="{BB962C8B-B14F-4D97-AF65-F5344CB8AC3E}">
        <p14:creationId xmlns:p14="http://schemas.microsoft.com/office/powerpoint/2010/main" val="3916150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4AD9AC-A5B7-4D10-AEA7-95C39580A5BF}"/>
              </a:ext>
            </a:extLst>
          </p:cNvPr>
          <p:cNvSpPr txBox="1">
            <a:spLocks/>
          </p:cNvSpPr>
          <p:nvPr/>
        </p:nvSpPr>
        <p:spPr bwMode="auto">
          <a:xfrm>
            <a:off x="155575" y="5080000"/>
            <a:ext cx="4918075" cy="48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/>
              <a:t>East Aerial View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07286D-C512-475E-8EEF-D78085775DEC}"/>
              </a:ext>
            </a:extLst>
          </p:cNvPr>
          <p:cNvSpPr txBox="1">
            <a:spLocks/>
          </p:cNvSpPr>
          <p:nvPr/>
        </p:nvSpPr>
        <p:spPr bwMode="auto">
          <a:xfrm>
            <a:off x="7008813" y="5080000"/>
            <a:ext cx="4918075" cy="48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800" b="1" dirty="0"/>
              <a:t>North Aerial View</a:t>
            </a:r>
          </a:p>
        </p:txBody>
      </p:sp>
      <p:pic>
        <p:nvPicPr>
          <p:cNvPr id="20486" name="Picture 2" descr="The outside of a building&#10;&#10;Description automatically generated">
            <a:extLst>
              <a:ext uri="{FF2B5EF4-FFF2-40B4-BE49-F238E27FC236}">
                <a16:creationId xmlns:a16="http://schemas.microsoft.com/office/drawing/2014/main" id="{CFB5F278-3B3C-4D2D-840E-54072D886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866900"/>
            <a:ext cx="58308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 descr="A person sitting at a table in a garden&#10;&#10;Description automatically generated">
            <a:extLst>
              <a:ext uri="{FF2B5EF4-FFF2-40B4-BE49-F238E27FC236}">
                <a16:creationId xmlns:a16="http://schemas.microsoft.com/office/drawing/2014/main" id="{17965BD1-33CE-4E10-AA80-4C17D194A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1866900"/>
            <a:ext cx="58308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2077D6D-757F-4AFC-85BE-56B67C34AB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381000"/>
            <a:ext cx="3124200" cy="448216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83C42F3C-6157-4FEB-9783-974E756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STEM Center of Excellence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515051E-84DE-4A09-BB36-540BA1BBA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C257872-D436-4640-8044-63E0EA80B4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381000"/>
            <a:ext cx="3124200" cy="448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F68BAC-678E-48A7-8C3F-1005C3484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" y="1524000"/>
            <a:ext cx="5582921" cy="4001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EDF76A-C554-40CD-A413-07CAE7B0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851" y="1524000"/>
            <a:ext cx="4806949" cy="40244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80672F-6C97-4B71-BB1D-EA40F93751A6}"/>
              </a:ext>
            </a:extLst>
          </p:cNvPr>
          <p:cNvSpPr txBox="1"/>
          <p:nvPr/>
        </p:nvSpPr>
        <p:spPr>
          <a:xfrm>
            <a:off x="6394451" y="5565458"/>
            <a:ext cx="495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Floor Atrium Rendering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67520-DE46-4810-8FF2-97CA5485BC17}"/>
              </a:ext>
            </a:extLst>
          </p:cNvPr>
          <p:cNvSpPr txBox="1"/>
          <p:nvPr/>
        </p:nvSpPr>
        <p:spPr>
          <a:xfrm>
            <a:off x="533400" y="557426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Floor Lobby Rendering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43335CB-F116-4FED-879D-B282F3CEB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3269E88-12FC-4215-B149-E7F6B7DCE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STEM Center of Excellence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131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A large white building&#10;&#10;Description automatically generated">
            <a:extLst>
              <a:ext uri="{FF2B5EF4-FFF2-40B4-BE49-F238E27FC236}">
                <a16:creationId xmlns:a16="http://schemas.microsoft.com/office/drawing/2014/main" id="{90DD1B23-8EBA-4BA3-B5BD-69179FD1F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" y="1508125"/>
            <a:ext cx="66897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341CEAB-33B8-4DB0-AC81-A6C14B688EF3}"/>
              </a:ext>
            </a:extLst>
          </p:cNvPr>
          <p:cNvSpPr txBox="1">
            <a:spLocks/>
          </p:cNvSpPr>
          <p:nvPr/>
        </p:nvSpPr>
        <p:spPr bwMode="auto">
          <a:xfrm>
            <a:off x="641350" y="5257800"/>
            <a:ext cx="5410200" cy="481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/>
              <a:t>2</a:t>
            </a:r>
            <a:r>
              <a:rPr lang="en-US" sz="1800" b="1" baseline="30000" dirty="0"/>
              <a:t>nd</a:t>
            </a:r>
            <a:r>
              <a:rPr lang="en-US" sz="1800" b="1" dirty="0"/>
              <a:t> Level Student Lounge</a:t>
            </a:r>
          </a:p>
        </p:txBody>
      </p:sp>
      <p:sp>
        <p:nvSpPr>
          <p:cNvPr id="25604" name="Title 3">
            <a:extLst>
              <a:ext uri="{FF2B5EF4-FFF2-40B4-BE49-F238E27FC236}">
                <a16:creationId xmlns:a16="http://schemas.microsoft.com/office/drawing/2014/main" id="{DDF9F6CA-F791-4058-9E79-61F0AC002632}"/>
              </a:ext>
            </a:extLst>
          </p:cNvPr>
          <p:cNvSpPr txBox="1">
            <a:spLocks/>
          </p:cNvSpPr>
          <p:nvPr/>
        </p:nvSpPr>
        <p:spPr bwMode="auto">
          <a:xfrm>
            <a:off x="7537450" y="1674812"/>
            <a:ext cx="32369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 dirty="0">
                <a:latin typeface="Century Gothic" panose="020B0502020202020204" pitchFamily="34" charset="0"/>
              </a:rPr>
              <a:t>Student Lounge</a:t>
            </a:r>
          </a:p>
        </p:txBody>
      </p:sp>
      <p:sp>
        <p:nvSpPr>
          <p:cNvPr id="25607" name="Title 3">
            <a:extLst>
              <a:ext uri="{FF2B5EF4-FFF2-40B4-BE49-F238E27FC236}">
                <a16:creationId xmlns:a16="http://schemas.microsoft.com/office/drawing/2014/main" id="{001A96A7-A86E-4D6C-8FFB-2133A7F86669}"/>
              </a:ext>
            </a:extLst>
          </p:cNvPr>
          <p:cNvSpPr txBox="1">
            <a:spLocks/>
          </p:cNvSpPr>
          <p:nvPr/>
        </p:nvSpPr>
        <p:spPr bwMode="auto">
          <a:xfrm>
            <a:off x="7537450" y="2284412"/>
            <a:ext cx="4883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latin typeface="Century Gothic" panose="020B0502020202020204" pitchFamily="34" charset="0"/>
              </a:rPr>
              <a:t>Tutoring Center</a:t>
            </a:r>
          </a:p>
        </p:txBody>
      </p:sp>
      <p:sp>
        <p:nvSpPr>
          <p:cNvPr id="25608" name="Title 3">
            <a:extLst>
              <a:ext uri="{FF2B5EF4-FFF2-40B4-BE49-F238E27FC236}">
                <a16:creationId xmlns:a16="http://schemas.microsoft.com/office/drawing/2014/main" id="{1586EAD9-A673-4531-BD74-45A38F8E3E78}"/>
              </a:ext>
            </a:extLst>
          </p:cNvPr>
          <p:cNvSpPr txBox="1">
            <a:spLocks/>
          </p:cNvSpPr>
          <p:nvPr/>
        </p:nvSpPr>
        <p:spPr bwMode="auto">
          <a:xfrm>
            <a:off x="7537450" y="2895600"/>
            <a:ext cx="4883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latin typeface="Century Gothic" panose="020B0502020202020204" pitchFamily="34" charset="0"/>
              </a:rPr>
              <a:t>Dean’s Suite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2447BB-4441-4395-BCBC-FC741DE2A9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381000"/>
            <a:ext cx="3124200" cy="448216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9D67F10D-F296-4C6F-8262-B80F6F780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STEM Center of Excellence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90F2A1D-FD94-4BCE-BE16-0E749A4D7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BD985228-4632-41AE-9A39-DE4B345B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1495425"/>
            <a:ext cx="66897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42FE45-F7BD-47D0-BD95-9002B4860BDE}"/>
              </a:ext>
            </a:extLst>
          </p:cNvPr>
          <p:cNvSpPr txBox="1">
            <a:spLocks/>
          </p:cNvSpPr>
          <p:nvPr/>
        </p:nvSpPr>
        <p:spPr bwMode="auto">
          <a:xfrm>
            <a:off x="774700" y="5257800"/>
            <a:ext cx="5410200" cy="481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Level Collaborative Space</a:t>
            </a:r>
          </a:p>
        </p:txBody>
      </p:sp>
      <p:sp>
        <p:nvSpPr>
          <p:cNvPr id="27652" name="Title 3">
            <a:extLst>
              <a:ext uri="{FF2B5EF4-FFF2-40B4-BE49-F238E27FC236}">
                <a16:creationId xmlns:a16="http://schemas.microsoft.com/office/drawing/2014/main" id="{D994CF78-F476-4420-9031-BB5F4D6A3EEC}"/>
              </a:ext>
            </a:extLst>
          </p:cNvPr>
          <p:cNvSpPr txBox="1">
            <a:spLocks/>
          </p:cNvSpPr>
          <p:nvPr/>
        </p:nvSpPr>
        <p:spPr bwMode="auto">
          <a:xfrm>
            <a:off x="7772400" y="1828800"/>
            <a:ext cx="32369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 dirty="0">
                <a:latin typeface="Century Gothic" panose="020B0502020202020204" pitchFamily="34" charset="0"/>
              </a:rPr>
              <a:t>Study Spaces</a:t>
            </a:r>
          </a:p>
        </p:txBody>
      </p:sp>
      <p:sp>
        <p:nvSpPr>
          <p:cNvPr id="27653" name="Title 3">
            <a:extLst>
              <a:ext uri="{FF2B5EF4-FFF2-40B4-BE49-F238E27FC236}">
                <a16:creationId xmlns:a16="http://schemas.microsoft.com/office/drawing/2014/main" id="{3E6C88E4-4DFF-4B42-B7A4-0FA6FD2F263B}"/>
              </a:ext>
            </a:extLst>
          </p:cNvPr>
          <p:cNvSpPr txBox="1">
            <a:spLocks/>
          </p:cNvSpPr>
          <p:nvPr/>
        </p:nvSpPr>
        <p:spPr bwMode="auto">
          <a:xfrm>
            <a:off x="7773988" y="2438400"/>
            <a:ext cx="4883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>
                <a:latin typeface="Century Gothic" panose="020B0502020202020204" pitchFamily="34" charset="0"/>
              </a:rPr>
              <a:t>Faculty Suite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C6AAE3F-6717-4B03-A154-523E2A0C22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381000"/>
            <a:ext cx="3124200" cy="448216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25D29065-E83B-4130-9F7F-EAC12DAF1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STEM Center of Excellence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A8D84E30-17A0-4F59-9218-B276A579A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A22AD6F-B0AC-4B9A-AC02-A49774A70F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237584"/>
            <a:ext cx="3124200" cy="448216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20C85906-B71E-4C5E-AA6C-2F2B83C00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839938"/>
            <a:ext cx="1143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F31082-205A-46F9-800F-8E4BD27A9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799"/>
            <a:ext cx="4876800" cy="46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Overland Partners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SpawGlass Contractors, Inc.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Approved:</a:t>
            </a:r>
            <a:endParaRPr lang="en-US" altLang="en-US" sz="1600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Pending GMP</a:t>
            </a:r>
            <a:endParaRPr lang="en-US" altLang="en-US" sz="1600" dirty="0">
              <a:solidFill>
                <a:prstClr val="black"/>
              </a:solidFill>
              <a:highlight>
                <a:srgbClr val="FFFF00"/>
              </a:highlight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 and 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Classrooms,</a:t>
            </a:r>
          </a:p>
          <a:p>
            <a:pPr marL="344488" indent="0" algn="l" eaLnBrk="1" hangingPunct="1">
              <a:defRPr/>
            </a:pP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Cultural Center.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Archeology and Geography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Construction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Start: Pending GMP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Pending GMP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Pending GMP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WMBVBE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25%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Complete: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Pending GMP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D4A0B68-A98B-46AD-AEF3-2C1B7105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NVC – Cypress Cultural Center of  Excellence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C8DCC45-C189-43F9-B67D-9B24D64F8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046062"/>
              </p:ext>
            </p:extLst>
          </p:nvPr>
        </p:nvGraphicFramePr>
        <p:xfrm>
          <a:off x="5417819" y="4676766"/>
          <a:ext cx="6537962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9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$4.67M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$8.18M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$12.85M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$0.29M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$12.56M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5291CD1-AA25-4D23-B483-10CCE9585E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7819" y="2238089"/>
            <a:ext cx="6510530" cy="212720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D0584FD-F4FB-45AB-8665-ADA47FABE40A}"/>
              </a:ext>
            </a:extLst>
          </p:cNvPr>
          <p:cNvSpPr/>
          <p:nvPr/>
        </p:nvSpPr>
        <p:spPr>
          <a:xfrm>
            <a:off x="5917197" y="1752600"/>
            <a:ext cx="483603" cy="447390"/>
          </a:xfrm>
          <a:prstGeom prst="ellipse">
            <a:avLst/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7BA87E-3EDA-4B6E-8C32-153CB0B89710}"/>
              </a:ext>
            </a:extLst>
          </p:cNvPr>
          <p:cNvSpPr/>
          <p:nvPr/>
        </p:nvSpPr>
        <p:spPr>
          <a:xfrm>
            <a:off x="5310088" y="1676400"/>
            <a:ext cx="614126" cy="525257"/>
          </a:xfrm>
          <a:prstGeom prst="ellipse">
            <a:avLst/>
          </a:prstGeo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773078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5A80D6D-9827-4BFE-95ED-4343310E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5325"/>
            <a:ext cx="10515600" cy="981075"/>
          </a:xfrm>
        </p:spPr>
        <p:txBody>
          <a:bodyPr/>
          <a:lstStyle/>
          <a:p>
            <a:r>
              <a:rPr lang="en-US" altLang="en-US" dirty="0"/>
              <a:t>Palo Alto College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767F9C-CDD8-44B0-BF47-462A8FCC4A14}"/>
              </a:ext>
            </a:extLst>
          </p:cNvPr>
          <p:cNvSpPr txBox="1">
            <a:spLocks/>
          </p:cNvSpPr>
          <p:nvPr/>
        </p:nvSpPr>
        <p:spPr bwMode="auto">
          <a:xfrm>
            <a:off x="622302" y="5257800"/>
            <a:ext cx="1051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altLang="en-US" sz="2000" dirty="0"/>
              <a:t>Dr. Robert Garza, President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A9D907D-09D5-40C8-BC65-3902073DCF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084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209871"/>
            <a:ext cx="11582400" cy="149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G.O. Bonds (</a:t>
            </a:r>
            <a:r>
              <a:rPr lang="en-US" sz="2000" dirty="0">
                <a:latin typeface="Century Gothic" panose="020B0502020202020204" pitchFamily="34" charset="0"/>
              </a:rPr>
              <a:t>per Election Flyer</a:t>
            </a:r>
            <a:r>
              <a:rPr lang="en-US" dirty="0">
                <a:latin typeface="Century Gothic" panose="020B0502020202020204" pitchFamily="34" charset="0"/>
              </a:rPr>
              <a:t>):			$66    Million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COSA Bonds –approx. 49% Natatorium	$  5.3 Million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Maintenance Tax Notes (</a:t>
            </a:r>
            <a:r>
              <a:rPr lang="en-US" sz="2000" dirty="0">
                <a:latin typeface="Century Gothic" panose="020B0502020202020204" pitchFamily="34" charset="0"/>
              </a:rPr>
              <a:t>approved 5/2019</a:t>
            </a:r>
            <a:r>
              <a:rPr lang="en-US" dirty="0">
                <a:latin typeface="Century Gothic" panose="020B0502020202020204" pitchFamily="34" charset="0"/>
              </a:rPr>
              <a:t>)	$  9.8 Million  (</a:t>
            </a:r>
            <a:r>
              <a:rPr lang="en-US" sz="2000" dirty="0">
                <a:latin typeface="Century Gothic" panose="020B0502020202020204" pitchFamily="34" charset="0"/>
              </a:rPr>
              <a:t>Gym/Nat. Renovation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5800" y="1028700"/>
            <a:ext cx="3782837" cy="135421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Century Gothic" panose="020B0502020202020204" pitchFamily="34" charset="0"/>
              </a:rPr>
              <a:t> New Multi-purpose </a:t>
            </a:r>
            <a:r>
              <a:rPr lang="en-US" sz="1600" b="1" u="sng" dirty="0" err="1">
                <a:latin typeface="Century Gothic" panose="020B0502020202020204" pitchFamily="34" charset="0"/>
              </a:rPr>
              <a:t>Bldg</a:t>
            </a:r>
            <a:r>
              <a:rPr lang="en-US" sz="1600" b="1" u="sng" dirty="0">
                <a:latin typeface="Century Gothic" panose="020B0502020202020204" pitchFamily="34" charset="0"/>
              </a:rPr>
              <a:t>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50" dirty="0">
                <a:latin typeface="Century Gothic" panose="020B0502020202020204" pitchFamily="34" charset="0"/>
              </a:rPr>
              <a:t>Adv. Manuf./Public Service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50" dirty="0">
                <a:latin typeface="Century Gothic" panose="020B0502020202020204" pitchFamily="34" charset="0"/>
              </a:rPr>
              <a:t>Welcome </a:t>
            </a:r>
            <a:r>
              <a:rPr lang="en-US" sz="1650" dirty="0" err="1">
                <a:latin typeface="Century Gothic" panose="020B0502020202020204" pitchFamily="34" charset="0"/>
              </a:rPr>
              <a:t>Ctr</a:t>
            </a:r>
            <a:endParaRPr lang="en-US" sz="1650" dirty="0">
              <a:latin typeface="Century Gothic" panose="020B0502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50" dirty="0">
                <a:latin typeface="Century Gothic" panose="020B0502020202020204" pitchFamily="34" charset="0"/>
              </a:rPr>
              <a:t>Defer Palomino </a:t>
            </a:r>
            <a:r>
              <a:rPr lang="en-US" sz="1650" dirty="0" err="1">
                <a:latin typeface="Century Gothic" panose="020B0502020202020204" pitchFamily="34" charset="0"/>
              </a:rPr>
              <a:t>Renov</a:t>
            </a:r>
            <a:r>
              <a:rPr lang="en-US" sz="1650" dirty="0">
                <a:latin typeface="Century Gothic" panose="020B0502020202020204" pitchFamily="34" charset="0"/>
              </a:rPr>
              <a:t>./ Healthcare in Multi-purpose Bldg.</a:t>
            </a:r>
          </a:p>
        </p:txBody>
      </p:sp>
      <p:sp>
        <p:nvSpPr>
          <p:cNvPr id="9" name="Right Brace 8"/>
          <p:cNvSpPr/>
          <p:nvPr/>
        </p:nvSpPr>
        <p:spPr>
          <a:xfrm>
            <a:off x="7949372" y="1377896"/>
            <a:ext cx="129156" cy="9144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29599" y="3392269"/>
            <a:ext cx="3859037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Defer lab </a:t>
            </a:r>
            <a:r>
              <a:rPr lang="en-US" sz="1800" dirty="0" err="1">
                <a:latin typeface="Century Gothic" panose="020B0502020202020204" pitchFamily="34" charset="0"/>
              </a:rPr>
              <a:t>renov</a:t>
            </a:r>
            <a:r>
              <a:rPr lang="en-US" sz="1800" dirty="0">
                <a:latin typeface="Century Gothic" panose="020B0502020202020204" pitchFamily="34" charset="0"/>
              </a:rPr>
              <a:t>./ Added Labs in Multi-Purpose Bldg.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32963" y="2400300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Joint w/ COSA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3868CE0-28C4-402A-A394-96F1B0EEA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440" r="18076"/>
          <a:stretch/>
        </p:blipFill>
        <p:spPr>
          <a:xfrm>
            <a:off x="445217" y="876300"/>
            <a:ext cx="7471443" cy="29407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F0B531-0CCB-4E6B-BA4B-A7FDBEDE6F49}"/>
              </a:ext>
            </a:extLst>
          </p:cNvPr>
          <p:cNvGrpSpPr/>
          <p:nvPr/>
        </p:nvGrpSpPr>
        <p:grpSpPr>
          <a:xfrm>
            <a:off x="7869035" y="2171700"/>
            <a:ext cx="617740" cy="1363032"/>
            <a:chOff x="7916660" y="2026034"/>
            <a:chExt cx="617740" cy="13630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0D7693-B2B4-4C95-A517-67673BE0D36D}"/>
                </a:ext>
              </a:extLst>
            </p:cNvPr>
            <p:cNvSpPr txBox="1"/>
            <p:nvPr/>
          </p:nvSpPr>
          <p:spPr>
            <a:xfrm>
              <a:off x="7916660" y="2026034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4000" dirty="0">
                  <a:solidFill>
                    <a:srgbClr val="FF0000"/>
                  </a:solidFill>
                </a:rPr>
                <a:t>       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C62090-D30C-44EE-98D6-8E7E42823B64}"/>
                </a:ext>
              </a:extLst>
            </p:cNvPr>
            <p:cNvSpPr txBox="1"/>
            <p:nvPr/>
          </p:nvSpPr>
          <p:spPr>
            <a:xfrm>
              <a:off x="7924800" y="2354759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4000" dirty="0">
                  <a:solidFill>
                    <a:srgbClr val="FF0000"/>
                  </a:solidFill>
                </a:rPr>
                <a:t>       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AFFC99-2DB2-452B-A9EA-E28A7EC847ED}"/>
                </a:ext>
              </a:extLst>
            </p:cNvPr>
            <p:cNvSpPr txBox="1"/>
            <p:nvPr/>
          </p:nvSpPr>
          <p:spPr>
            <a:xfrm>
              <a:off x="7921772" y="2681180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4000" dirty="0">
                  <a:solidFill>
                    <a:srgbClr val="FF0000"/>
                  </a:solidFill>
                </a:rPr>
                <a:t>       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3C448A9A-55A9-42C1-ABEF-EBEA6FA99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234" y="250776"/>
            <a:ext cx="3662591" cy="46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291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457200" y="6326188"/>
            <a:ext cx="10782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Arial" panose="020B0604020202020204" pitchFamily="34" charset="0"/>
              </a:rPr>
              <a:t>** The four separate projects are proposed to be combined into one new Multi-Purpose Building to allow for great efficiencies including new science labs (rather than renovating the existing Science building) and new dental program (rather than renovating Palomino for healthcare programs).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685800" y="193675"/>
            <a:ext cx="10553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Updated Budget Targets With MTN Impact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rgbClr val="0072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605" name="Picture 2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9466263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377146" y="4648199"/>
            <a:ext cx="914400" cy="37929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43931" y="5919788"/>
            <a:ext cx="809863" cy="355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91546" y="4837848"/>
            <a:ext cx="2252254" cy="108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48400" y="5796189"/>
            <a:ext cx="3200400" cy="529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4CAD39-1423-4542-98F3-F78D80A07917}"/>
              </a:ext>
            </a:extLst>
          </p:cNvPr>
          <p:cNvSpPr/>
          <p:nvPr/>
        </p:nvSpPr>
        <p:spPr>
          <a:xfrm>
            <a:off x="8534400" y="4322516"/>
            <a:ext cx="719546" cy="37929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4B2E86-6618-4D29-8D90-A04AA02977EC}"/>
              </a:ext>
            </a:extLst>
          </p:cNvPr>
          <p:cNvCxnSpPr>
            <a:cxnSpLocks/>
          </p:cNvCxnSpPr>
          <p:nvPr/>
        </p:nvCxnSpPr>
        <p:spPr>
          <a:xfrm>
            <a:off x="9253946" y="4512165"/>
            <a:ext cx="271054" cy="34035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E826E4-5FE7-4B56-8A87-394151D6E569}"/>
              </a:ext>
            </a:extLst>
          </p:cNvPr>
          <p:cNvSpPr txBox="1"/>
          <p:nvPr/>
        </p:nvSpPr>
        <p:spPr>
          <a:xfrm>
            <a:off x="9448800" y="4763999"/>
            <a:ext cx="1981200" cy="41549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Currently Value Engineering to be within budget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E8F0FD-D85D-4594-ADB2-752BACB36942}"/>
              </a:ext>
            </a:extLst>
          </p:cNvPr>
          <p:cNvSpPr/>
          <p:nvPr/>
        </p:nvSpPr>
        <p:spPr>
          <a:xfrm>
            <a:off x="8534400" y="1850606"/>
            <a:ext cx="719546" cy="37929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47515C-0E54-44A0-97C1-C9FDFFE13EC0}"/>
              </a:ext>
            </a:extLst>
          </p:cNvPr>
          <p:cNvCxnSpPr>
            <a:cxnSpLocks/>
          </p:cNvCxnSpPr>
          <p:nvPr/>
        </p:nvCxnSpPr>
        <p:spPr>
          <a:xfrm>
            <a:off x="9253946" y="2040255"/>
            <a:ext cx="271054" cy="34035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417279-BF22-4964-9348-1DD1733A8197}"/>
              </a:ext>
            </a:extLst>
          </p:cNvPr>
          <p:cNvSpPr txBox="1"/>
          <p:nvPr/>
        </p:nvSpPr>
        <p:spPr>
          <a:xfrm>
            <a:off x="9450281" y="2263219"/>
            <a:ext cx="1981200" cy="41549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Currently Value Engineering to be within budget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0D74FB-B125-47C3-93F8-E480ACEC171B}"/>
              </a:ext>
            </a:extLst>
          </p:cNvPr>
          <p:cNvSpPr/>
          <p:nvPr/>
        </p:nvSpPr>
        <p:spPr>
          <a:xfrm>
            <a:off x="8534400" y="2737027"/>
            <a:ext cx="719546" cy="379299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3AB0C4-94BD-4010-B10B-0E2460877A58}"/>
              </a:ext>
            </a:extLst>
          </p:cNvPr>
          <p:cNvCxnSpPr>
            <a:cxnSpLocks/>
          </p:cNvCxnSpPr>
          <p:nvPr/>
        </p:nvCxnSpPr>
        <p:spPr>
          <a:xfrm>
            <a:off x="9253946" y="2926676"/>
            <a:ext cx="271054" cy="34035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B65CC61-07E2-4DF9-94C5-57CB4E3DF3C1}"/>
              </a:ext>
            </a:extLst>
          </p:cNvPr>
          <p:cNvSpPr txBox="1"/>
          <p:nvPr/>
        </p:nvSpPr>
        <p:spPr>
          <a:xfrm>
            <a:off x="9450281" y="3149640"/>
            <a:ext cx="1981200" cy="25391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Currently out for bid</a:t>
            </a:r>
          </a:p>
        </p:txBody>
      </p:sp>
    </p:spTree>
    <p:extLst>
      <p:ext uri="{BB962C8B-B14F-4D97-AF65-F5344CB8AC3E}">
        <p14:creationId xmlns:p14="http://schemas.microsoft.com/office/powerpoint/2010/main" val="22680170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D51C9E9-C1E1-4968-8CD8-9AF4992D7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List of Projects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932AEE1-6228-4079-A47E-A96C3EE3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5894" y="2954179"/>
            <a:ext cx="2367506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000" i="1" dirty="0">
                <a:latin typeface="+mj-lt"/>
              </a:rPr>
              <a:t>Palo Alto College – Multipurpose Building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FD5B256-35D9-4E37-89EA-48CB53C0C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47" y="1860446"/>
            <a:ext cx="52578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Natatorium &amp; Gym </a:t>
            </a:r>
            <a:r>
              <a:rPr lang="en-US" altLang="en-US" sz="1800" i="1" dirty="0" err="1">
                <a:latin typeface="+mj-lt"/>
              </a:rPr>
              <a:t>Renov</a:t>
            </a:r>
            <a:r>
              <a:rPr lang="en-US" altLang="en-US" sz="1800" i="1" dirty="0">
                <a:latin typeface="+mj-lt"/>
              </a:rPr>
              <a:t>.     *July 2020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Multipurpose Building (Est. Aug.)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Physical Plant Improvements </a:t>
            </a:r>
            <a:r>
              <a:rPr lang="en-US" altLang="en-US" sz="1800" i="1" dirty="0" err="1">
                <a:latin typeface="+mj-lt"/>
              </a:rPr>
              <a:t>Renov</a:t>
            </a:r>
            <a:r>
              <a:rPr lang="en-US" altLang="en-US" sz="1800" i="1" dirty="0">
                <a:latin typeface="+mj-lt"/>
              </a:rPr>
              <a:t>. (Est. Sept.)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sz="1800" i="1" dirty="0">
              <a:latin typeface="+mj-lt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F54AD9B-B1CC-4E0E-A91D-D3B6833A1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35814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800" b="1" i="1" dirty="0">
                <a:latin typeface="+mj-lt"/>
              </a:rPr>
              <a:t>GMP Within Three Months (3)</a:t>
            </a:r>
            <a:endParaRPr lang="en-US" altLang="en-US" sz="1800" i="1" dirty="0">
              <a:latin typeface="+mj-lt"/>
            </a:endParaRPr>
          </a:p>
        </p:txBody>
      </p:sp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1D724944-6DCA-47C7-B941-565F959B7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835849"/>
              </p:ext>
            </p:extLst>
          </p:nvPr>
        </p:nvGraphicFramePr>
        <p:xfrm>
          <a:off x="762000" y="4776711"/>
          <a:ext cx="9195648" cy="130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6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2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441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College Campus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Orig. GO Bond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Allocation Of MTN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Other Funding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Revised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GO Bond Plan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j-lt"/>
                        </a:rPr>
                        <a:t>PAC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$71.30M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$9.80M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$1.97M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$71.30M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$83.07M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42D39BDA-B62C-4209-AB51-CD96DF7BE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1426267"/>
            <a:ext cx="5778274" cy="1550221"/>
          </a:xfrm>
          <a:prstGeom prst="rect">
            <a:avLst/>
          </a:prstGeom>
        </p:spPr>
      </p:pic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746B72DC-1640-499C-88F8-D18E8311B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914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EC9184-C868-4950-8058-9C442699D8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780" y="914400"/>
            <a:ext cx="7733820" cy="5177639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B20D7D6C-A452-4E2D-A9D9-E3C1380DCB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9F38CA-BF0D-4CC3-81BC-ACD73B6E6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0" y="4800600"/>
            <a:ext cx="1905000" cy="533400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Site Map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AF5DC53-AF06-411E-9B0E-F7E37B14C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– Master Site Plan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78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B0646AB9-2E52-4FB9-BAF6-A2E86EF28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217559"/>
              </p:ext>
            </p:extLst>
          </p:nvPr>
        </p:nvGraphicFramePr>
        <p:xfrm>
          <a:off x="685800" y="5181600"/>
          <a:ext cx="5105400" cy="84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Type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G.O. Bond Funds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Status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New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$3 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Completed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6">
            <a:extLst>
              <a:ext uri="{FF2B5EF4-FFF2-40B4-BE49-F238E27FC236}">
                <a16:creationId xmlns:a16="http://schemas.microsoft.com/office/drawing/2014/main" id="{D223395F-4FD6-4BF6-A849-F7CECC860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Redundant Dispatch Center</a:t>
            </a:r>
          </a:p>
        </p:txBody>
      </p:sp>
      <p:pic>
        <p:nvPicPr>
          <p:cNvPr id="4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F09CFA7B-8C53-4A77-992B-602240204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tree in front of a house&#10;&#10;Description automatically generated">
            <a:extLst>
              <a:ext uri="{FF2B5EF4-FFF2-40B4-BE49-F238E27FC236}">
                <a16:creationId xmlns:a16="http://schemas.microsoft.com/office/drawing/2014/main" id="{BEA22AB3-7AD1-46C1-B4F3-BE9B2F1B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99" y="1524000"/>
            <a:ext cx="6019801" cy="3238520"/>
          </a:xfrm>
          <a:prstGeom prst="rect">
            <a:avLst/>
          </a:prstGeom>
        </p:spPr>
      </p:pic>
      <p:pic>
        <p:nvPicPr>
          <p:cNvPr id="9" name="Picture 8" descr="A room filled with furniture and a flat screen tv&#10;&#10;Description automatically generated">
            <a:extLst>
              <a:ext uri="{FF2B5EF4-FFF2-40B4-BE49-F238E27FC236}">
                <a16:creationId xmlns:a16="http://schemas.microsoft.com/office/drawing/2014/main" id="{030CA4BB-0317-4DE2-B8F1-CE8546E98C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816" y="3833358"/>
            <a:ext cx="3070860" cy="2040843"/>
          </a:xfrm>
          <a:prstGeom prst="rect">
            <a:avLst/>
          </a:prstGeom>
        </p:spPr>
      </p:pic>
      <p:pic>
        <p:nvPicPr>
          <p:cNvPr id="10" name="Picture 9" descr="A room filled with furniture and a flat screen tv&#10;&#10;Description automatically generated">
            <a:extLst>
              <a:ext uri="{FF2B5EF4-FFF2-40B4-BE49-F238E27FC236}">
                <a16:creationId xmlns:a16="http://schemas.microsoft.com/office/drawing/2014/main" id="{53861021-4C2B-48EA-87A1-DAC2B6008E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683" y="1353144"/>
            <a:ext cx="3844089" cy="2384908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712DB79-0055-4E39-A5B4-E9F2AC2B5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150" y="902940"/>
            <a:ext cx="25527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Completed Project</a:t>
            </a:r>
          </a:p>
        </p:txBody>
      </p:sp>
    </p:spTree>
    <p:extLst>
      <p:ext uri="{BB962C8B-B14F-4D97-AF65-F5344CB8AC3E}">
        <p14:creationId xmlns:p14="http://schemas.microsoft.com/office/powerpoint/2010/main" val="31966561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E63AD43-B1BD-43EA-A5DE-B4117DB8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– Natatorium &amp; Gym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CEF7F6A-E783-439F-A93A-8C31FD8B3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1142999"/>
            <a:ext cx="5423452" cy="500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RVK Architects/Lopez Salas Architects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Bartlett </a:t>
            </a:r>
            <a:r>
              <a:rPr lang="en-US" altLang="en-US" sz="1600" dirty="0" err="1">
                <a:solidFill>
                  <a:prstClr val="black"/>
                </a:solidFill>
                <a:latin typeface="Century Gothic" charset="0"/>
              </a:rPr>
              <a:t>Cocke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General Contractors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90,334 sf (approx.)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Upgrades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  <a:r>
              <a:rPr lang="en-US" sz="1600" b="1" dirty="0">
                <a:solidFill>
                  <a:prstClr val="black"/>
                </a:solidFill>
                <a:latin typeface="Century Gothic" charset="0"/>
              </a:rPr>
              <a:t>New</a:t>
            </a:r>
            <a:r>
              <a:rPr lang="en-US" sz="1600" dirty="0">
                <a:solidFill>
                  <a:prstClr val="black"/>
                </a:solidFill>
                <a:latin typeface="Century Gothic" charset="0"/>
              </a:rPr>
              <a:t> Exterior Finishes; Roof Profile and Panels; LED Lighting; Fire Sprinkler System; Interior Finishes; Tile Pool Surface Area. </a:t>
            </a:r>
            <a:r>
              <a:rPr lang="en-US" sz="1600" b="1" dirty="0">
                <a:solidFill>
                  <a:prstClr val="black"/>
                </a:solidFill>
                <a:latin typeface="Century Gothic" charset="0"/>
              </a:rPr>
              <a:t>Upgrade</a:t>
            </a:r>
            <a:r>
              <a:rPr lang="en-US" sz="1600" dirty="0">
                <a:solidFill>
                  <a:prstClr val="black"/>
                </a:solidFill>
                <a:latin typeface="Century Gothic" charset="0"/>
              </a:rPr>
              <a:t> Dressing Rooms, Showers and Restrooms </a:t>
            </a:r>
            <a:r>
              <a:rPr lang="en-US" sz="1600" b="1" dirty="0">
                <a:solidFill>
                  <a:prstClr val="black"/>
                </a:solidFill>
                <a:latin typeface="Century Gothic" charset="0"/>
              </a:rPr>
              <a:t>Refurbish</a:t>
            </a:r>
            <a:r>
              <a:rPr lang="en-US" sz="1600" dirty="0">
                <a:solidFill>
                  <a:prstClr val="black"/>
                </a:solidFill>
                <a:latin typeface="Century Gothic" charset="0"/>
              </a:rPr>
              <a:t> Diving Platforms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*July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</a:t>
            </a:r>
            <a:endParaRPr lang="en-US" altLang="en-US" sz="1600" dirty="0">
              <a:solidFill>
                <a:prstClr val="black"/>
              </a:solidFill>
              <a:highlight>
                <a:srgbClr val="FFFF00"/>
              </a:highlight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Spring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40%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Pending GMP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</p:txBody>
      </p:sp>
      <p:grpSp>
        <p:nvGrpSpPr>
          <p:cNvPr id="9216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219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6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82BFD9-7764-4CFC-B078-CBD3A699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460956"/>
              </p:ext>
            </p:extLst>
          </p:nvPr>
        </p:nvGraphicFramePr>
        <p:xfrm>
          <a:off x="5334000" y="4831572"/>
          <a:ext cx="6235782" cy="1188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2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9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$4.7M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$5.3M </a:t>
                      </a:r>
                      <a:r>
                        <a:rPr lang="en-US" sz="1200" dirty="0" err="1"/>
                        <a:t>CoSA</a:t>
                      </a:r>
                      <a:endParaRPr lang="en-US" sz="18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$9.80M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$19.82M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$1.15M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$18.67M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AF631F4-C9B5-4252-A7AB-DDA70FA1E5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2328892"/>
            <a:ext cx="5513618" cy="2395508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6CC423FD-EE7D-4A51-A012-EF753B2D99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2CD10273-5E52-4E50-84B9-5D3EBAEB5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within 3 Months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CCF320-C3BB-4447-B91B-756FCFDCC1EB}"/>
              </a:ext>
            </a:extLst>
          </p:cNvPr>
          <p:cNvSpPr/>
          <p:nvPr/>
        </p:nvSpPr>
        <p:spPr>
          <a:xfrm>
            <a:off x="5894543" y="1752600"/>
            <a:ext cx="582457" cy="479606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108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5B91B1E4-9A7D-4CFA-A71D-541730D22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385195"/>
            <a:ext cx="3662591" cy="467876"/>
          </a:xfrm>
          <a:prstGeom prst="rect">
            <a:avLst/>
          </a:prstGeom>
        </p:spPr>
      </p:pic>
      <p:sp>
        <p:nvSpPr>
          <p:cNvPr id="32770" name="Rectangle 6"/>
          <p:cNvSpPr>
            <a:spLocks noChangeArrowheads="1"/>
          </p:cNvSpPr>
          <p:nvPr/>
        </p:nvSpPr>
        <p:spPr bwMode="auto">
          <a:xfrm>
            <a:off x="609600" y="2667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– Natatorium Renovation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CoSA Interlocal Funding Agreement</a:t>
            </a:r>
            <a:endParaRPr lang="en-US" altLang="en-US" sz="3200" dirty="0">
              <a:solidFill>
                <a:srgbClr val="0072B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2772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32776" name="Picture 2" descr="tit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69C78A-F953-4487-ADF1-B45F176C6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986" y="1447800"/>
            <a:ext cx="5390612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Interlocal Funding Agreement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marL="285750" indent="-285750" algn="l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Details CoSA Financial contribution and Outlines Proportionate expenditures for Maintenance &amp; Capital Improvements</a:t>
            </a:r>
          </a:p>
          <a:p>
            <a:pPr marL="457200" lvl="1" indent="0" algn="l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Total Natatorium Funding: $11M</a:t>
            </a:r>
          </a:p>
          <a:p>
            <a:pPr lvl="1" algn="l" eaLnBrk="1" hangingPunct="1">
              <a:spcBef>
                <a:spcPts val="0"/>
              </a:spcBef>
              <a:spcAft>
                <a:spcPts val="0"/>
              </a:spcAft>
              <a:buFontTx/>
              <a:buChar char="·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CoSA Committed Funding $5,194,000</a:t>
            </a:r>
          </a:p>
          <a:p>
            <a:pPr lvl="2" algn="l" eaLnBrk="1" hangingPunct="1">
              <a:spcBef>
                <a:spcPts val="0"/>
              </a:spcBef>
              <a:spcAft>
                <a:spcPts val="1200"/>
              </a:spcAft>
              <a:buFontTx/>
              <a:buChar char="·"/>
              <a:defRPr/>
            </a:pPr>
            <a:r>
              <a:rPr lang="en-US" altLang="en-US" sz="1200" dirty="0">
                <a:solidFill>
                  <a:prstClr val="black"/>
                </a:solidFill>
                <a:latin typeface="Century Gothic" charset="0"/>
              </a:rPr>
              <a:t>$106,000 Admin Cost (kept by CoSA)</a:t>
            </a:r>
          </a:p>
          <a:p>
            <a:pPr lvl="1" algn="l" eaLnBrk="1" hangingPunct="1">
              <a:spcBef>
                <a:spcPts val="0"/>
              </a:spcBef>
              <a:spcAft>
                <a:spcPts val="1200"/>
              </a:spcAft>
              <a:buFontTx/>
              <a:buChar char="·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ACD Committed Funding $5.7 M </a:t>
            </a:r>
          </a:p>
          <a:p>
            <a:pPr algn="l" eaLnBrk="1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Percentage Ownership: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49% CoSA  / 51% ACD </a:t>
            </a:r>
          </a:p>
          <a:p>
            <a:pPr lvl="1" algn="l" eaLnBrk="1" hangingPunct="1">
              <a:spcBef>
                <a:spcPts val="0"/>
              </a:spcBef>
              <a:spcAft>
                <a:spcPts val="1200"/>
              </a:spcAft>
              <a:buFontTx/>
              <a:buChar char="·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Pursuant to a Financing and Joint Use Agreement dated May 17, 1989</a:t>
            </a:r>
          </a:p>
          <a:p>
            <a:pPr algn="l" eaLnBrk="1" hangingPunct="1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May 6, 2017 Election Bonds: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Included funds for renovation of the Natatorium in their respective Districts. </a:t>
            </a:r>
          </a:p>
          <a:p>
            <a:pPr marL="0" indent="0" algn="l"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</p:txBody>
      </p:sp>
      <p:pic>
        <p:nvPicPr>
          <p:cNvPr id="4" name="Picture 3" descr="A close up of a swimming pool&#10;&#10;Description automatically generated">
            <a:extLst>
              <a:ext uri="{FF2B5EF4-FFF2-40B4-BE49-F238E27FC236}">
                <a16:creationId xmlns:a16="http://schemas.microsoft.com/office/drawing/2014/main" id="{7BC4B07F-47A0-40F7-AEB9-3EEAAF305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"/>
          <a:stretch/>
        </p:blipFill>
        <p:spPr>
          <a:xfrm>
            <a:off x="5991598" y="1981200"/>
            <a:ext cx="5897691" cy="3932689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4591AEED-8F38-468E-B694-BDAEEDCF8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within 3 Months</a:t>
            </a:r>
          </a:p>
        </p:txBody>
      </p:sp>
    </p:spTree>
    <p:extLst>
      <p:ext uri="{BB962C8B-B14F-4D97-AF65-F5344CB8AC3E}">
        <p14:creationId xmlns:p14="http://schemas.microsoft.com/office/powerpoint/2010/main" val="21449558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9F8B63-A971-4538-BF7F-4B7CFBF2A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572605"/>
            <a:ext cx="10287000" cy="28013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E60F53-A4D8-4FF1-9C0C-537F0FFF3957}"/>
              </a:ext>
            </a:extLst>
          </p:cNvPr>
          <p:cNvSpPr/>
          <p:nvPr/>
        </p:nvSpPr>
        <p:spPr>
          <a:xfrm>
            <a:off x="990600" y="4373940"/>
            <a:ext cx="1059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Southwest Elevation</a:t>
            </a:r>
          </a:p>
          <a:p>
            <a:pPr lvl="0">
              <a:defRPr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New Exterior finishes * New roof profile * New Roof Panels * Upgrade dressing rooms, showers &amp; restrooms * New tile at pool surface area * Refurbish diving platforms * New LED lighting * New Fire Sprinkler System * New interior finishes </a:t>
            </a: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BFB0E8BD-4A7D-468A-998C-33284F2B7B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F7A28F7-1A1C-4C03-80FF-FDBBE40C3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– Natatorium &amp; Gym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8BED704-5C8C-43FE-AC8A-FF80F3F0E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within 3 Months</a:t>
            </a:r>
          </a:p>
        </p:txBody>
      </p:sp>
    </p:spTree>
    <p:extLst>
      <p:ext uri="{BB962C8B-B14F-4D97-AF65-F5344CB8AC3E}">
        <p14:creationId xmlns:p14="http://schemas.microsoft.com/office/powerpoint/2010/main" val="19743825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08A328-0E4A-4BB7-9BF9-28FA4E75D5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835979"/>
            <a:ext cx="4461248" cy="3786445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C8198A7F-5312-40D1-B77C-0D85EB3C2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1080268"/>
            <a:ext cx="5665787" cy="50157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latin typeface="+mj-lt"/>
              </a:rPr>
              <a:t>Renovation Improvement Upgrades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+mj-lt"/>
              </a:rPr>
              <a:t>Installation of a new fire sprinkler system.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+mj-lt"/>
              </a:rPr>
              <a:t>Installation of a new air and ventilation materials and equipment. 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+mj-lt"/>
              </a:rPr>
              <a:t>Upgrade I.T. cabling and equipment.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+mj-lt"/>
              </a:rPr>
              <a:t>Upgrade automation controls.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+mj-lt"/>
              </a:rPr>
              <a:t>New LED Lighting and related electrical upgrades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+mj-lt"/>
              </a:rPr>
              <a:t>Window repair or replacement as required to make the building more energy efficient.</a:t>
            </a:r>
          </a:p>
          <a:p>
            <a:pPr marL="342900" indent="-342900">
              <a:spcAft>
                <a:spcPts val="1000"/>
              </a:spcAft>
              <a:defRPr/>
            </a:pPr>
            <a:r>
              <a:rPr lang="en-US" sz="2000" dirty="0">
                <a:latin typeface="+mj-lt"/>
              </a:rPr>
              <a:t>New metal roof, skylights and new fall protection system.  </a:t>
            </a:r>
            <a:endParaRPr lang="en-US" altLang="en-US" sz="2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C6CFC-31F4-4700-9AB8-A90E0838109B}"/>
              </a:ext>
            </a:extLst>
          </p:cNvPr>
          <p:cNvSpPr txBox="1"/>
          <p:nvPr/>
        </p:nvSpPr>
        <p:spPr>
          <a:xfrm>
            <a:off x="6616700" y="56504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Natatorium/Gym - Lobby</a:t>
            </a: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6A7ABFE6-8F1D-40F6-AF34-AB8C021929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F279E2E6-6343-4AC6-9B2F-F908AD9EF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– Natatorium &amp; Gym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30DA9CE-56EB-4C5F-A652-C136D75D9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within 3 Months</a:t>
            </a:r>
          </a:p>
        </p:txBody>
      </p:sp>
    </p:spTree>
    <p:extLst>
      <p:ext uri="{BB962C8B-B14F-4D97-AF65-F5344CB8AC3E}">
        <p14:creationId xmlns:p14="http://schemas.microsoft.com/office/powerpoint/2010/main" val="28897904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E63AD43-B1BD-43EA-A5DE-B4117DB8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– Multipurpose Building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CEF7F6A-E783-439F-A93A-8C31FD8B3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1066799"/>
            <a:ext cx="5226248" cy="499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: </a:t>
            </a:r>
            <a:r>
              <a:rPr lang="en-US" altLang="en-US" sz="1400" dirty="0">
                <a:solidFill>
                  <a:prstClr val="black"/>
                </a:solidFill>
                <a:latin typeface="Century Gothic" charset="0"/>
              </a:rPr>
              <a:t>RVK Architects/Lopez Salas Architects</a:t>
            </a:r>
            <a:endParaRPr lang="en-US" altLang="en-US" sz="1500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:  Bartlett </a:t>
            </a:r>
            <a:r>
              <a:rPr lang="en-US" altLang="en-US" sz="1500" dirty="0" err="1">
                <a:solidFill>
                  <a:prstClr val="black"/>
                </a:solidFill>
                <a:latin typeface="Century Gothic" charset="0"/>
              </a:rPr>
              <a:t>Cocke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 General Contractors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: $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: 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:  128,000 sf (approx.)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Classrooms and Labs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:  Advance Manufacturing Center, Labs; Public Service Center; Student Engagement &amp; Welcome Center; Healthcare Technology Center of Excellence; Dental Clinic for Community Use; Cyber Security Lab; Science Labs; Simulated Courtroom. </a:t>
            </a: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Labs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: Geology, Physics Biochemistry, Chemistry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Est. Target Construction Start: 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August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Est. Target Completion: 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July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:  Fall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40%</a:t>
            </a:r>
            <a:endParaRPr lang="en-US" altLang="en-US" sz="15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500" b="1" dirty="0">
                <a:solidFill>
                  <a:prstClr val="black"/>
                </a:solidFill>
                <a:latin typeface="Century Gothic" charset="0"/>
              </a:rPr>
              <a:t>Construction % Complete: </a:t>
            </a:r>
            <a:r>
              <a:rPr lang="en-US" altLang="en-US" sz="1500" dirty="0">
                <a:solidFill>
                  <a:prstClr val="black"/>
                </a:solidFill>
                <a:latin typeface="Century Gothic" charset="0"/>
              </a:rPr>
              <a:t>Pending GMP</a:t>
            </a:r>
            <a:endParaRPr lang="en-US" altLang="en-US" sz="1500" b="1" dirty="0">
              <a:solidFill>
                <a:prstClr val="black"/>
              </a:solidFill>
              <a:latin typeface="Century Gothic" charset="0"/>
            </a:endParaRPr>
          </a:p>
        </p:txBody>
      </p:sp>
      <p:grpSp>
        <p:nvGrpSpPr>
          <p:cNvPr id="9216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219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6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82BFD9-7764-4CFC-B078-CBD3A699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81012"/>
              </p:ext>
            </p:extLst>
          </p:nvPr>
        </p:nvGraphicFramePr>
        <p:xfrm>
          <a:off x="5638800" y="4857043"/>
          <a:ext cx="6285925" cy="127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4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$57.78M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$1.97M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$59.75M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$1.55M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$58.19M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521A9BF-B2B6-44E1-A135-5BF165C71B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2596" y="2156846"/>
            <a:ext cx="6097008" cy="2567554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CD8DA206-7970-46FD-95BE-05B97ECD22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B5A1AAF-F930-4308-8D0C-4473222F7F0B}"/>
              </a:ext>
            </a:extLst>
          </p:cNvPr>
          <p:cNvSpPr/>
          <p:nvPr/>
        </p:nvSpPr>
        <p:spPr>
          <a:xfrm>
            <a:off x="7425767" y="1693329"/>
            <a:ext cx="499033" cy="461665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A7873C-62A6-4E29-A38C-C240A528A1D3}"/>
              </a:ext>
            </a:extLst>
          </p:cNvPr>
          <p:cNvSpPr/>
          <p:nvPr/>
        </p:nvSpPr>
        <p:spPr>
          <a:xfrm>
            <a:off x="6358967" y="1702792"/>
            <a:ext cx="499033" cy="464858"/>
          </a:xfrm>
          <a:prstGeom prst="ellipse">
            <a:avLst/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FDFFD7-C68F-4D6D-8EF7-EA831C287F1D}"/>
              </a:ext>
            </a:extLst>
          </p:cNvPr>
          <p:cNvSpPr/>
          <p:nvPr/>
        </p:nvSpPr>
        <p:spPr>
          <a:xfrm>
            <a:off x="6892367" y="1684648"/>
            <a:ext cx="499033" cy="472768"/>
          </a:xfrm>
          <a:prstGeom prst="ellipse">
            <a:avLst/>
          </a:prstGeom>
          <a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872547-E5BA-434E-B227-11731095EB21}"/>
              </a:ext>
            </a:extLst>
          </p:cNvPr>
          <p:cNvSpPr/>
          <p:nvPr/>
        </p:nvSpPr>
        <p:spPr>
          <a:xfrm>
            <a:off x="5769215" y="1664614"/>
            <a:ext cx="575513" cy="492231"/>
          </a:xfrm>
          <a:prstGeom prst="ellipse">
            <a:avLst/>
          </a:prstGeom>
          <a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7305DBB8-E1FD-4C9B-9CDB-7FA38239F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within 3 Months</a:t>
            </a:r>
          </a:p>
        </p:txBody>
      </p:sp>
    </p:spTree>
    <p:extLst>
      <p:ext uri="{BB962C8B-B14F-4D97-AF65-F5344CB8AC3E}">
        <p14:creationId xmlns:p14="http://schemas.microsoft.com/office/powerpoint/2010/main" val="22737055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B21546-5E6B-4C7B-B254-E0B280B648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35030"/>
            <a:ext cx="5288412" cy="351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2C1DB-8DB6-4769-B0C6-F082DDC7C44C}"/>
              </a:ext>
            </a:extLst>
          </p:cNvPr>
          <p:cNvSpPr txBox="1"/>
          <p:nvPr/>
        </p:nvSpPr>
        <p:spPr>
          <a:xfrm>
            <a:off x="381000" y="535330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West Elevation - Entry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9B2CB-415F-4FF5-95AA-39809922DF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843" y="1835030"/>
            <a:ext cx="5813119" cy="3518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95E0F-CDE6-4538-8858-A0DA94F557FA}"/>
              </a:ext>
            </a:extLst>
          </p:cNvPr>
          <p:cNvSpPr txBox="1"/>
          <p:nvPr/>
        </p:nvSpPr>
        <p:spPr>
          <a:xfrm>
            <a:off x="5852502" y="539109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South Elevation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CBFEDD-9BCA-4CAB-8238-FCB4BF4D2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– Multipurpose Building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CC692C15-727C-4565-AE11-F51FF67C63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1692EF33-C551-4459-A79F-2ADB9A513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within 3 Months</a:t>
            </a:r>
          </a:p>
        </p:txBody>
      </p:sp>
    </p:spTree>
    <p:extLst>
      <p:ext uri="{BB962C8B-B14F-4D97-AF65-F5344CB8AC3E}">
        <p14:creationId xmlns:p14="http://schemas.microsoft.com/office/powerpoint/2010/main" val="3717469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D263FC-7098-46B0-BE9C-BCED60E46A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052" y="1135789"/>
            <a:ext cx="4624074" cy="2598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CB5D98-3591-4878-9928-BEF8399E6C70}"/>
              </a:ext>
            </a:extLst>
          </p:cNvPr>
          <p:cNvSpPr txBox="1"/>
          <p:nvPr/>
        </p:nvSpPr>
        <p:spPr>
          <a:xfrm>
            <a:off x="5911850" y="3671637"/>
            <a:ext cx="237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Corridor West Entry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4CEC8E-41CD-465E-9CD1-4C43B63BA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– Multipurpose Building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C4BD91-DD7A-4B8B-88E8-F0FBF5EE50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13" y="1940708"/>
            <a:ext cx="5273774" cy="2963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D9B83E-38D5-4510-AEFE-7872E830C6B5}"/>
              </a:ext>
            </a:extLst>
          </p:cNvPr>
          <p:cNvSpPr txBox="1"/>
          <p:nvPr/>
        </p:nvSpPr>
        <p:spPr>
          <a:xfrm>
            <a:off x="533400" y="4896093"/>
            <a:ext cx="14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Lobby Area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50543-CE68-43DF-8D29-42007DCBF0A5}"/>
              </a:ext>
            </a:extLst>
          </p:cNvPr>
          <p:cNvSpPr/>
          <p:nvPr/>
        </p:nvSpPr>
        <p:spPr>
          <a:xfrm>
            <a:off x="0" y="6053554"/>
            <a:ext cx="12192000" cy="80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BDC7E-34C4-4975-BC80-756E6AFCF8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505" y="4098831"/>
            <a:ext cx="4527550" cy="2543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25B58-94D9-47F3-944A-69F2BDFAAB18}"/>
              </a:ext>
            </a:extLst>
          </p:cNvPr>
          <p:cNvSpPr txBox="1"/>
          <p:nvPr/>
        </p:nvSpPr>
        <p:spPr>
          <a:xfrm>
            <a:off x="3341108" y="6242502"/>
            <a:ext cx="26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West Elevation - Entry</a:t>
            </a:r>
          </a:p>
        </p:txBody>
      </p:sp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A901A2C0-9AD3-45B2-8A84-B145EF8F1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B0980D88-81AE-4703-AD18-1175DD283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13" y="1153737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within 3 Months</a:t>
            </a:r>
          </a:p>
        </p:txBody>
      </p:sp>
    </p:spTree>
    <p:extLst>
      <p:ext uri="{BB962C8B-B14F-4D97-AF65-F5344CB8AC3E}">
        <p14:creationId xmlns:p14="http://schemas.microsoft.com/office/powerpoint/2010/main" val="16621494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E63AD43-B1BD-43EA-A5DE-B4117DB8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PAC – Physical Plant </a:t>
            </a:r>
            <a:r>
              <a:rPr lang="en-US" altLang="en-US" sz="3200" dirty="0" err="1">
                <a:solidFill>
                  <a:srgbClr val="0072BB"/>
                </a:solidFill>
                <a:latin typeface="Century Gothic" panose="020B0502020202020204" pitchFamily="34" charset="0"/>
              </a:rPr>
              <a:t>Renov</a:t>
            </a: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CEF7F6A-E783-439F-A93A-8C31FD8B3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7" y="1143000"/>
            <a:ext cx="5296927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RVK Architects/Lopez Salas Architects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Bartlett </a:t>
            </a:r>
            <a:r>
              <a:rPr lang="en-US" altLang="en-US" sz="1600" dirty="0" err="1">
                <a:solidFill>
                  <a:prstClr val="black"/>
                </a:solidFill>
                <a:latin typeface="Century Gothic" charset="0"/>
              </a:rPr>
              <a:t>Cocke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General Contractors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</a:t>
            </a:r>
            <a:r>
              <a:rPr lang="en-US" altLang="en-US" sz="1800" b="1" dirty="0">
                <a:solidFill>
                  <a:prstClr val="black"/>
                </a:solidFill>
                <a:latin typeface="Century Gothic" charset="0"/>
              </a:rPr>
              <a:t>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2,800 sf (approx.)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Components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Support Mechanical Campus Requirements; 1 New Chiller with Room for Future Additions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September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November 2021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40%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Pending GMP</a:t>
            </a:r>
          </a:p>
        </p:txBody>
      </p:sp>
      <p:grpSp>
        <p:nvGrpSpPr>
          <p:cNvPr id="9216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219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6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82BFD9-7764-4CFC-B078-CBD3A699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715549"/>
              </p:ext>
            </p:extLst>
          </p:nvPr>
        </p:nvGraphicFramePr>
        <p:xfrm>
          <a:off x="5410200" y="5006172"/>
          <a:ext cx="6185453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8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$3.50M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$3.50M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$3.07M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$3.43M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1C14160-D02C-403C-94B8-7967C7AD78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274" y="1680394"/>
            <a:ext cx="5689126" cy="3196406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D7FCF178-D7F8-4368-8609-9B63415E1C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57200"/>
            <a:ext cx="3662591" cy="46787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FA45768-FC31-4755-B5E6-17952D58C1F6}"/>
              </a:ext>
            </a:extLst>
          </p:cNvPr>
          <p:cNvSpPr/>
          <p:nvPr/>
        </p:nvSpPr>
        <p:spPr>
          <a:xfrm>
            <a:off x="5867400" y="1143000"/>
            <a:ext cx="500541" cy="512227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0013585B-04E2-41D7-9995-072D71B01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986135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within 3 Months</a:t>
            </a:r>
          </a:p>
        </p:txBody>
      </p:sp>
    </p:spTree>
    <p:extLst>
      <p:ext uri="{BB962C8B-B14F-4D97-AF65-F5344CB8AC3E}">
        <p14:creationId xmlns:p14="http://schemas.microsoft.com/office/powerpoint/2010/main" val="26565137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5A80D6D-9827-4BFE-95ED-4343310E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5325"/>
            <a:ext cx="10515600" cy="981075"/>
          </a:xfrm>
        </p:spPr>
        <p:txBody>
          <a:bodyPr/>
          <a:lstStyle/>
          <a:p>
            <a:r>
              <a:rPr lang="en-US" altLang="en-US" dirty="0"/>
              <a:t>Northeast Lakeview College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767F9C-CDD8-44B0-BF47-462A8FCC4A14}"/>
              </a:ext>
            </a:extLst>
          </p:cNvPr>
          <p:cNvSpPr txBox="1">
            <a:spLocks/>
          </p:cNvSpPr>
          <p:nvPr/>
        </p:nvSpPr>
        <p:spPr bwMode="auto">
          <a:xfrm>
            <a:off x="622302" y="5257800"/>
            <a:ext cx="1051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altLang="en-US" sz="2000" dirty="0"/>
              <a:t>Dr. Veronica Garcia, President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18204742-CA54-43DF-9108-AB989EEFCF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398" y="406868"/>
            <a:ext cx="3535725" cy="5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130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6CC678-314F-416D-944F-22F6FBFD53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7" r="10863"/>
          <a:stretch/>
        </p:blipFill>
        <p:spPr>
          <a:xfrm>
            <a:off x="478971" y="990600"/>
            <a:ext cx="9122229" cy="236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543506"/>
            <a:ext cx="11506201" cy="94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G.O. Bonds (</a:t>
            </a:r>
            <a:r>
              <a:rPr lang="en-US" sz="2000" dirty="0">
                <a:latin typeface="Century Gothic" panose="020B0502020202020204" pitchFamily="34" charset="0"/>
              </a:rPr>
              <a:t>per Election Flyer</a:t>
            </a:r>
            <a:r>
              <a:rPr lang="en-US" dirty="0">
                <a:latin typeface="Century Gothic" panose="020B0502020202020204" pitchFamily="34" charset="0"/>
              </a:rPr>
              <a:t>):			$42 Million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Maintenance Tax Notes (</a:t>
            </a:r>
            <a:r>
              <a:rPr lang="en-US" sz="2000" dirty="0">
                <a:latin typeface="Century Gothic" panose="020B0502020202020204" pitchFamily="34" charset="0"/>
              </a:rPr>
              <a:t>approved 5/2019</a:t>
            </a:r>
            <a:r>
              <a:rPr lang="en-US" dirty="0">
                <a:latin typeface="Century Gothic" panose="020B0502020202020204" pitchFamily="34" charset="0"/>
              </a:rPr>
              <a:t>)	$8.1 Million  (</a:t>
            </a:r>
            <a:r>
              <a:rPr lang="en-US" sz="2000" dirty="0">
                <a:latin typeface="Century Gothic" panose="020B0502020202020204" pitchFamily="34" charset="0"/>
              </a:rPr>
              <a:t>FF&amp;E; </a:t>
            </a:r>
            <a:r>
              <a:rPr lang="en-US" sz="2000" dirty="0" err="1">
                <a:latin typeface="Century Gothic" panose="020B0502020202020204" pitchFamily="34" charset="0"/>
              </a:rPr>
              <a:t>add’l</a:t>
            </a:r>
            <a:r>
              <a:rPr lang="en-US" sz="2000" dirty="0">
                <a:latin typeface="Century Gothic" panose="020B0502020202020204" pitchFamily="34" charset="0"/>
              </a:rPr>
              <a:t> NLC </a:t>
            </a:r>
            <a:r>
              <a:rPr lang="en-US" sz="2000" dirty="0" err="1">
                <a:latin typeface="Century Gothic" panose="020B0502020202020204" pitchFamily="34" charset="0"/>
              </a:rPr>
              <a:t>Renov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" name="Right Brace 5"/>
          <p:cNvSpPr/>
          <p:nvPr/>
        </p:nvSpPr>
        <p:spPr>
          <a:xfrm>
            <a:off x="9677400" y="1905000"/>
            <a:ext cx="91625" cy="6858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228014" y="2017645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Combined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46B7DF-FA22-49F5-9456-13D6DEBDDF95}"/>
              </a:ext>
            </a:extLst>
          </p:cNvPr>
          <p:cNvSpPr txBox="1"/>
          <p:nvPr/>
        </p:nvSpPr>
        <p:spPr>
          <a:xfrm>
            <a:off x="4800601" y="2699266"/>
            <a:ext cx="48006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Century Gothic" panose="020B0502020202020204" pitchFamily="34" charset="0"/>
              </a:rPr>
              <a:t>PPI not required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36B50-DC76-4E1F-88A9-0F55F2A3801C}"/>
              </a:ext>
            </a:extLst>
          </p:cNvPr>
          <p:cNvSpPr txBox="1"/>
          <p:nvPr/>
        </p:nvSpPr>
        <p:spPr>
          <a:xfrm>
            <a:off x="9845225" y="1863179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rgbClr val="FF0000"/>
                </a:solidFill>
                <a:cs typeface="Arial" panose="020B0604020202020204" pitchFamily="34" charset="0"/>
              </a:rPr>
              <a:t>       </a:t>
            </a:r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7AD67C3A-62AC-4F95-8BB7-6738052049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162" y="304800"/>
            <a:ext cx="3535725" cy="5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9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5A80D6D-9827-4BFE-95ED-4343310E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5325"/>
            <a:ext cx="10515600" cy="981075"/>
          </a:xfrm>
        </p:spPr>
        <p:txBody>
          <a:bodyPr/>
          <a:lstStyle/>
          <a:p>
            <a:r>
              <a:rPr lang="en-US" altLang="en-US" dirty="0"/>
              <a:t>St. Philip’s College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767F9C-CDD8-44B0-BF47-462A8FCC4A14}"/>
              </a:ext>
            </a:extLst>
          </p:cNvPr>
          <p:cNvSpPr txBox="1">
            <a:spLocks/>
          </p:cNvSpPr>
          <p:nvPr/>
        </p:nvSpPr>
        <p:spPr bwMode="auto">
          <a:xfrm>
            <a:off x="622302" y="5257800"/>
            <a:ext cx="1051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altLang="en-US" sz="2000" dirty="0"/>
              <a:t>Dr. </a:t>
            </a:r>
            <a:r>
              <a:rPr lang="en-US" altLang="en-US" sz="2000" dirty="0" err="1"/>
              <a:t>Adena</a:t>
            </a:r>
            <a:r>
              <a:rPr lang="en-US" altLang="en-US" sz="2000" dirty="0"/>
              <a:t> W. </a:t>
            </a:r>
            <a:r>
              <a:rPr lang="en-US" altLang="en-US" sz="2000" dirty="0" err="1"/>
              <a:t>Loston</a:t>
            </a:r>
            <a:r>
              <a:rPr lang="en-US" altLang="en-US" sz="2000" dirty="0"/>
              <a:t>, President</a:t>
            </a:r>
          </a:p>
        </p:txBody>
      </p:sp>
      <p:pic>
        <p:nvPicPr>
          <p:cNvPr id="5" name="Picture 46" descr="C:\Users\mcelroyk\Desktop\Alamo Colleges File Directory\Citizens Advisory Committee Meeting\SPC Logo.jpg">
            <a:extLst>
              <a:ext uri="{FF2B5EF4-FFF2-40B4-BE49-F238E27FC236}">
                <a16:creationId xmlns:a16="http://schemas.microsoft.com/office/drawing/2014/main" id="{D29AE974-6F65-4A64-9FBC-A65C9406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80560"/>
            <a:ext cx="3429000" cy="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444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53138"/>
            <a:ext cx="12192000" cy="804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685800" y="193675"/>
            <a:ext cx="10553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NLC Updated Budget Targets With MTN Impact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rgbClr val="0072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E48AAE-74B1-4498-A0FC-3BE1AC5BA5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914400"/>
            <a:ext cx="11963400" cy="57518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048250" y="3450431"/>
            <a:ext cx="9144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839200" y="4267200"/>
            <a:ext cx="9144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962650" y="3679507"/>
            <a:ext cx="2724150" cy="587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39000" y="4230800"/>
            <a:ext cx="3733800" cy="529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5423126"/>
            <a:ext cx="5562600" cy="529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772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D51C9E9-C1E1-4968-8CD8-9AF4992D7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List of Projects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FD5B256-35D9-4E37-89EA-48CB53C0C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47" y="1929825"/>
            <a:ext cx="5257800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STEM Science and Technology Building Center of Excellence (Est. Sept.)</a:t>
            </a:r>
          </a:p>
          <a:p>
            <a:pPr lvl="1" inden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400" i="1" dirty="0">
                <a:latin typeface="+mj-lt"/>
              </a:rPr>
              <a:t>Physical Plant (combined/not required)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F54AD9B-B1CC-4E0E-A91D-D3B6833A1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35814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800" b="1" i="1" dirty="0">
                <a:latin typeface="+mj-lt"/>
              </a:rPr>
              <a:t>Future (1)</a:t>
            </a:r>
            <a:endParaRPr lang="en-US" altLang="en-US" sz="1800" i="1" dirty="0">
              <a:latin typeface="+mj-lt"/>
            </a:endParaRPr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F6F6A581-FC79-4CE0-9ED7-D26102ACBC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398" y="406868"/>
            <a:ext cx="3535725" cy="507532"/>
          </a:xfrm>
          <a:prstGeom prst="rect">
            <a:avLst/>
          </a:prstGeom>
        </p:spPr>
      </p:pic>
      <p:pic>
        <p:nvPicPr>
          <p:cNvPr id="12" name="Picture 11" descr="A large building with a grassy field&#10;&#10;Description automatically generated">
            <a:extLst>
              <a:ext uri="{FF2B5EF4-FFF2-40B4-BE49-F238E27FC236}">
                <a16:creationId xmlns:a16="http://schemas.microsoft.com/office/drawing/2014/main" id="{6878A1FC-43FF-4B68-ADCC-2C5BD4EF3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453" y="1179071"/>
            <a:ext cx="5712947" cy="1856708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C27A124D-5B2C-4B74-92A6-FF5BE686D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3002578"/>
            <a:ext cx="2506134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000" i="1" dirty="0">
                <a:latin typeface="+mj-lt"/>
              </a:rPr>
              <a:t>Northeast Lakeview College – STEM Building </a:t>
            </a: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A235ED21-F8BD-4A2C-9B14-A937EF8F9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674721"/>
              </p:ext>
            </p:extLst>
          </p:nvPr>
        </p:nvGraphicFramePr>
        <p:xfrm>
          <a:off x="762000" y="4343400"/>
          <a:ext cx="9153740" cy="130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0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70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441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College Campus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Orig. GO Bond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Allocation Of MTN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Other Funding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Revised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GO Bond Plan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j-lt"/>
                        </a:rPr>
                        <a:t>NLC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$42.0M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$8.10M*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$-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$42.0M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$50.10M</a:t>
                      </a:r>
                    </a:p>
                  </a:txBody>
                  <a:tcPr marT="45721" marB="45721">
                    <a:solidFill>
                      <a:schemeClr val="accent1">
                        <a:tint val="4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6">
            <a:extLst>
              <a:ext uri="{FF2B5EF4-FFF2-40B4-BE49-F238E27FC236}">
                <a16:creationId xmlns:a16="http://schemas.microsoft.com/office/drawing/2014/main" id="{AAC83877-F340-4935-B504-1E5100AA6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45620"/>
            <a:ext cx="92964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400" i="1" dirty="0">
                <a:latin typeface="+mj-lt"/>
              </a:rPr>
              <a:t>*This is the maximum MTN available. MTN use on new buildings is restricted to furniture, fixture and equipment.   </a:t>
            </a:r>
          </a:p>
        </p:txBody>
      </p:sp>
    </p:spTree>
    <p:extLst>
      <p:ext uri="{BB962C8B-B14F-4D97-AF65-F5344CB8AC3E}">
        <p14:creationId xmlns:p14="http://schemas.microsoft.com/office/powerpoint/2010/main" val="31111499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E63AD43-B1BD-43EA-A5DE-B4117DB8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NLC – STEM Science and Technology</a:t>
            </a:r>
          </a:p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Center of Excellence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CEF7F6A-E783-439F-A93A-8C31FD8B3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1295400"/>
            <a:ext cx="511865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Ford Powell Carson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Turner Construction Co.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89,052 sf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 and 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10 General, 4 Computer, Engineering, 1 Multifunction Room. 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Labs: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Geology, Physics, Biochemistry, Chemistry, Technical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September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June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Fall 2022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30%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Pending GMP</a:t>
            </a:r>
          </a:p>
        </p:txBody>
      </p:sp>
      <p:grpSp>
        <p:nvGrpSpPr>
          <p:cNvPr id="9216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219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6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82BFD9-7764-4CFC-B078-CBD3A699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815220"/>
              </p:ext>
            </p:extLst>
          </p:nvPr>
        </p:nvGraphicFramePr>
        <p:xfrm>
          <a:off x="5124822" y="4868540"/>
          <a:ext cx="6686178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4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3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4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$42.0M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$8.10M*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$50.10M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$1.69M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$48.41M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2D41EB5-E231-4E30-A5DE-77CB2A00EE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744645"/>
            <a:ext cx="5257800" cy="2957513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25DB075B-5BDC-497B-A777-F87D9677B4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398" y="406868"/>
            <a:ext cx="3535725" cy="507532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C79E5620-A776-405B-9D0E-4F2094D05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4412" y="884675"/>
            <a:ext cx="13335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E33BB9-8EE2-4E35-A71D-9FE24A792492}"/>
              </a:ext>
            </a:extLst>
          </p:cNvPr>
          <p:cNvSpPr/>
          <p:nvPr/>
        </p:nvSpPr>
        <p:spPr>
          <a:xfrm>
            <a:off x="8541623" y="1271094"/>
            <a:ext cx="518820" cy="479970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A8CB55-41F6-44CE-9177-12656910E1A0}"/>
              </a:ext>
            </a:extLst>
          </p:cNvPr>
          <p:cNvSpPr/>
          <p:nvPr/>
        </p:nvSpPr>
        <p:spPr>
          <a:xfrm>
            <a:off x="7498608" y="1245153"/>
            <a:ext cx="547574" cy="510075"/>
          </a:xfrm>
          <a:prstGeom prst="ellipse">
            <a:avLst/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4F4722-AD29-43D1-B870-89E08B78940A}"/>
              </a:ext>
            </a:extLst>
          </p:cNvPr>
          <p:cNvSpPr/>
          <p:nvPr/>
        </p:nvSpPr>
        <p:spPr>
          <a:xfrm>
            <a:off x="8038142" y="1250390"/>
            <a:ext cx="509070" cy="482277"/>
          </a:xfrm>
          <a:prstGeom prst="ellipse">
            <a:avLst/>
          </a:prstGeom>
          <a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D52F24-4A60-44EA-A8CD-EBBEFAE37449}"/>
              </a:ext>
            </a:extLst>
          </p:cNvPr>
          <p:cNvSpPr/>
          <p:nvPr/>
        </p:nvSpPr>
        <p:spPr>
          <a:xfrm>
            <a:off x="6369816" y="1219457"/>
            <a:ext cx="621550" cy="531607"/>
          </a:xfrm>
          <a:prstGeom prst="ellipse">
            <a:avLst/>
          </a:prstGeom>
          <a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16EA6D-F71A-448E-8AFD-180FAFCF72C5}"/>
              </a:ext>
            </a:extLst>
          </p:cNvPr>
          <p:cNvSpPr/>
          <p:nvPr/>
        </p:nvSpPr>
        <p:spPr>
          <a:xfrm>
            <a:off x="6991366" y="1218152"/>
            <a:ext cx="475284" cy="507533"/>
          </a:xfrm>
          <a:prstGeom prst="ellipse">
            <a:avLst/>
          </a:prstGeom>
          <a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3CC2D897-B74B-4FEB-BD24-BB8C1BFCC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198" y="5837436"/>
            <a:ext cx="92964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400" i="1" dirty="0">
                <a:latin typeface="+mj-lt"/>
              </a:rPr>
              <a:t>*This is the maximum MTN available. MTN use on new buildings is restricted to furniture, fixture and equipment.  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94217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800" y="6145213"/>
            <a:ext cx="2468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4AC71ED-D5EA-4464-80D6-A381D1567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724400"/>
            <a:ext cx="38862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South Courtyard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6ECB2-BF40-48A8-BA83-E7903EDBEB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797" y="1792826"/>
            <a:ext cx="5257536" cy="2957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2EFEB2-F022-4F3E-B250-D54DEDD8AE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00" y="1792826"/>
            <a:ext cx="5257536" cy="2957364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CE990617-4EAD-416D-B685-792301B3B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534" y="4725909"/>
            <a:ext cx="38862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East Aerial View</a:t>
            </a:r>
          </a:p>
        </p:txBody>
      </p:sp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E5B76503-B6D0-42EF-921A-B643A35726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398" y="406868"/>
            <a:ext cx="3535725" cy="507532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319E5D6A-9E4E-4722-AE73-C95D128F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986135"/>
            <a:ext cx="13335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Future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F6B3519-63D0-42C7-9B71-B1E73EF63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NLC – STEM Science and Technology</a:t>
            </a:r>
          </a:p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Center of Excellence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5A80D6D-9827-4BFE-95ED-4343310E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5325"/>
            <a:ext cx="10515600" cy="981075"/>
          </a:xfrm>
        </p:spPr>
        <p:txBody>
          <a:bodyPr/>
          <a:lstStyle/>
          <a:p>
            <a:r>
              <a:rPr lang="en-US" altLang="en-US" dirty="0"/>
              <a:t>Education and Training Center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767F9C-CDD8-44B0-BF47-462A8FCC4A14}"/>
              </a:ext>
            </a:extLst>
          </p:cNvPr>
          <p:cNvSpPr txBox="1">
            <a:spLocks/>
          </p:cNvSpPr>
          <p:nvPr/>
        </p:nvSpPr>
        <p:spPr bwMode="auto">
          <a:xfrm>
            <a:off x="622302" y="5257800"/>
            <a:ext cx="1051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altLang="en-US" sz="2000" dirty="0"/>
              <a:t>Xavier Urrutia, Interim VCEWD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1A85451-14C6-4A39-9CEA-A7D4D1E5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2835" y="373630"/>
            <a:ext cx="25146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9581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D51C9E9-C1E1-4968-8CD8-9AF4992D7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65" y="21166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72BB"/>
                </a:solidFill>
                <a:latin typeface="Century Gothic" panose="020B0502020202020204" pitchFamily="34" charset="0"/>
              </a:rPr>
              <a:t>List of Projects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932AEE1-6228-4079-A47E-A96C3EE3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999" y="3583743"/>
            <a:ext cx="4041253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1000" i="1" dirty="0">
                <a:latin typeface="+mj-lt"/>
              </a:rPr>
              <a:t>Westside Education and Training Center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13F6F75-9B82-413D-BB72-6D7458B1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2835" y="373630"/>
            <a:ext cx="25146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8B508351-78D1-4F92-B739-24A3085F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667000"/>
            <a:ext cx="5715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I-10 Northwest Education and Training Center (Est. Sept.)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Southside Education and Training Center (Est. Jan 2021.)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0FF8CB89-B7DC-4BB5-BADB-336B1D1F9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633" y="2313801"/>
            <a:ext cx="35814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800" b="1" i="1" dirty="0">
                <a:latin typeface="+mj-lt"/>
              </a:rPr>
              <a:t>Future (2) </a:t>
            </a:r>
            <a:endParaRPr lang="en-US" altLang="en-US" sz="1800" i="1" dirty="0">
              <a:latin typeface="+mj-lt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90559B0D-F70A-4210-9D41-5107520E2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64" y="1775907"/>
            <a:ext cx="59986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sz="1800" i="1" dirty="0">
                <a:latin typeface="+mj-lt"/>
              </a:rPr>
              <a:t>Westside Education and Training Center    February 2020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59A0F001-EB7D-4F59-BCDC-9CDAEAA19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65" y="1515257"/>
            <a:ext cx="35814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800" b="1" i="1" dirty="0">
                <a:latin typeface="+mj-lt"/>
              </a:rPr>
              <a:t>GMP Approved (1)</a:t>
            </a:r>
            <a:endParaRPr lang="en-US" altLang="en-US" sz="1800" i="1" dirty="0">
              <a:latin typeface="+mj-lt"/>
            </a:endParaRPr>
          </a:p>
        </p:txBody>
      </p:sp>
      <p:graphicFrame>
        <p:nvGraphicFramePr>
          <p:cNvPr id="24" name="Table 3">
            <a:extLst>
              <a:ext uri="{FF2B5EF4-FFF2-40B4-BE49-F238E27FC236}">
                <a16:creationId xmlns:a16="http://schemas.microsoft.com/office/drawing/2014/main" id="{752DF693-BBBE-4A87-8F3B-19CC91178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330497"/>
              </p:ext>
            </p:extLst>
          </p:nvPr>
        </p:nvGraphicFramePr>
        <p:xfrm>
          <a:off x="762788" y="4724400"/>
          <a:ext cx="10819613" cy="1149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College Campus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Orig. GO Bond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Allocation Of MTN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Other Funding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Revised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GO Bond Plan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T="45721" marB="45721">
                    <a:solidFill>
                      <a:schemeClr val="accent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j-lt"/>
                        </a:rPr>
                        <a:t>Education Training Centers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$69.0M</a:t>
                      </a:r>
                    </a:p>
                  </a:txBody>
                  <a:tcPr marT="45721" marB="457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$-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$0.80M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$-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$69.80M</a:t>
                      </a:r>
                    </a:p>
                  </a:txBody>
                  <a:tcPr marT="45721" marB="45721">
                    <a:solidFill>
                      <a:schemeClr val="accent1">
                        <a:tint val="20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5" name="Picture 3" descr="A picture containing table, indoor, toy, cake&#10;&#10;Description automatically generated">
            <a:extLst>
              <a:ext uri="{FF2B5EF4-FFF2-40B4-BE49-F238E27FC236}">
                <a16:creationId xmlns:a16="http://schemas.microsoft.com/office/drawing/2014/main" id="{35F56012-3BC8-4E7A-B50D-E02D17C1D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276208"/>
            <a:ext cx="3962400" cy="23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7347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00"/>
            <a:ext cx="10744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Westside Education and Training Center (WETC)</a:t>
            </a:r>
          </a:p>
        </p:txBody>
      </p:sp>
      <p:grpSp>
        <p:nvGrpSpPr>
          <p:cNvPr id="102404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2431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0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52C67E8-1BF1-4357-BD9C-48B08DCD8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499168"/>
              </p:ext>
            </p:extLst>
          </p:nvPr>
        </p:nvGraphicFramePr>
        <p:xfrm>
          <a:off x="5078982" y="5029977"/>
          <a:ext cx="6553200" cy="1009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8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G.O. BONDS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FUNDS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MAINTENANCE</a:t>
                      </a:r>
                      <a:r>
                        <a:rPr lang="en-US" sz="1200" baseline="0" dirty="0"/>
                        <a:t> TAX NOTES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FUNDING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EXPENSES</a:t>
                      </a:r>
                      <a:r>
                        <a:rPr lang="en-US" sz="1200" baseline="0" dirty="0"/>
                        <a:t> THROUGH 6/18/2020</a:t>
                      </a:r>
                      <a:endParaRPr lang="en-US" sz="1200" dirty="0"/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ESTIMATE TO COMPLETE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$23.0M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$0.80M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$-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$23.80M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$1.14</a:t>
                      </a:r>
                    </a:p>
                  </a:txBody>
                  <a:tcPr marT="45597" marB="455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$22.66M</a:t>
                      </a:r>
                    </a:p>
                  </a:txBody>
                  <a:tcPr marT="45597" marB="455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1">
            <a:extLst>
              <a:ext uri="{FF2B5EF4-FFF2-40B4-BE49-F238E27FC236}">
                <a16:creationId xmlns:a16="http://schemas.microsoft.com/office/drawing/2014/main" id="{688F664F-DCF3-45FB-B201-FB9F4F4DF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8" y="990599"/>
            <a:ext cx="4953000" cy="504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Project Statistics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Architect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HKS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</a:t>
            </a:r>
            <a:r>
              <a:rPr lang="en-US" altLang="en-US" sz="1600" dirty="0" err="1">
                <a:solidFill>
                  <a:prstClr val="black"/>
                </a:solidFill>
                <a:latin typeface="Century Gothic" charset="0"/>
              </a:rPr>
              <a:t>Joeris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General Contractors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$18,500,000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GMP Approved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Feb 18, 2020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Building Square Footage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46,907 sf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Classrooms and Labs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  Veterans Outreach, Student Collaboration Areas, Digital Library, Testing Center. </a:t>
            </a: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Labs: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Nanotech Lab, Water Resource Lab, Chemistry Lab Biology Lab (Shell)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Construction Start: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*Pending Land Purchase (LP)</a:t>
            </a:r>
            <a:endParaRPr lang="en-US" altLang="en-US" sz="1600" b="1" dirty="0">
              <a:solidFill>
                <a:prstClr val="black"/>
              </a:solidFill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Target Completion:</a:t>
            </a:r>
            <a:endParaRPr lang="en-US" altLang="en-US" sz="1600" dirty="0">
              <a:solidFill>
                <a:prstClr val="black"/>
              </a:solidFill>
              <a:highlight>
                <a:srgbClr val="FFFF00"/>
              </a:highlight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Est. Academic Term Opening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:</a:t>
            </a:r>
            <a:endParaRPr lang="en-US" altLang="en-US" sz="1600" dirty="0">
              <a:solidFill>
                <a:prstClr val="black"/>
              </a:solidFill>
              <a:highlight>
                <a:srgbClr val="FFFF00"/>
              </a:highlight>
              <a:latin typeface="Century Gothic" charset="0"/>
            </a:endParaRP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CMAR SMWVBE % Committed: 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35%</a:t>
            </a:r>
          </a:p>
          <a:p>
            <a:pPr algn="l" eaLnBrk="1" hangingPunct="1">
              <a:buFontTx/>
              <a:buChar char="·"/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entury Gothic" charset="0"/>
              </a:rPr>
              <a:t>Construction % Complete:</a:t>
            </a:r>
            <a:r>
              <a:rPr lang="en-US" altLang="en-US" sz="1600" dirty="0">
                <a:solidFill>
                  <a:prstClr val="black"/>
                </a:solidFill>
                <a:latin typeface="Century Gothic" charset="0"/>
              </a:rPr>
              <a:t> Pending LP</a:t>
            </a:r>
          </a:p>
        </p:txBody>
      </p:sp>
      <p:pic>
        <p:nvPicPr>
          <p:cNvPr id="14" name="Picture 3" descr="A picture containing table, indoor, toy, cake&#10;&#10;Description automatically generated">
            <a:extLst>
              <a:ext uri="{FF2B5EF4-FFF2-40B4-BE49-F238E27FC236}">
                <a16:creationId xmlns:a16="http://schemas.microsoft.com/office/drawing/2014/main" id="{5F526FD5-CBA2-492C-97C6-699911AA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702885"/>
            <a:ext cx="5511798" cy="32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2E10710-F601-4842-9CAF-AEF4D2A2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838200"/>
            <a:ext cx="3162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70D9B5-82F1-4778-A119-09F2C08F9542}"/>
              </a:ext>
            </a:extLst>
          </p:cNvPr>
          <p:cNvSpPr/>
          <p:nvPr/>
        </p:nvSpPr>
        <p:spPr>
          <a:xfrm>
            <a:off x="7218904" y="1256750"/>
            <a:ext cx="523350" cy="484161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D4ADD4-33D0-4A4E-AD85-77D92E47F0A0}"/>
              </a:ext>
            </a:extLst>
          </p:cNvPr>
          <p:cNvSpPr/>
          <p:nvPr/>
        </p:nvSpPr>
        <p:spPr>
          <a:xfrm>
            <a:off x="6705974" y="1256750"/>
            <a:ext cx="498058" cy="463950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5A3D941-50B0-4BC7-A801-5CCBF9D675E0}"/>
              </a:ext>
            </a:extLst>
          </p:cNvPr>
          <p:cNvSpPr/>
          <p:nvPr/>
        </p:nvSpPr>
        <p:spPr>
          <a:xfrm>
            <a:off x="6090213" y="1185768"/>
            <a:ext cx="625437" cy="534932"/>
          </a:xfrm>
          <a:prstGeom prst="ellipse">
            <a:avLst/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921663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3451"/>
            <a:ext cx="990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Westside Education &amp; Training Center (WETC)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220AC9C8-9790-4EFA-95AF-9B5F766D7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43" y="4545648"/>
            <a:ext cx="38862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West Aerial View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8EB295EA-AC57-4FC1-BE2B-565103691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2167044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South Aerial View</a:t>
            </a:r>
          </a:p>
        </p:txBody>
      </p:sp>
      <p:pic>
        <p:nvPicPr>
          <p:cNvPr id="15" name="Picture 5" descr="A picture containing table, indoor, cake, piece&#10;&#10;Description automatically generated">
            <a:extLst>
              <a:ext uri="{FF2B5EF4-FFF2-40B4-BE49-F238E27FC236}">
                <a16:creationId xmlns:a16="http://schemas.microsoft.com/office/drawing/2014/main" id="{8C69A361-75D3-462D-ADA1-00679130B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413" y="2514600"/>
            <a:ext cx="564038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A picture containing cake, table, indoor, sitting&#10;&#10;Description automatically generated">
            <a:extLst>
              <a:ext uri="{FF2B5EF4-FFF2-40B4-BE49-F238E27FC236}">
                <a16:creationId xmlns:a16="http://schemas.microsoft.com/office/drawing/2014/main" id="{8EECC74C-EEDA-47EF-8F55-D80F5FA3C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63" y="1371600"/>
            <a:ext cx="5715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39F08344-B4B2-46AD-AF34-DB8595304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984415"/>
            <a:ext cx="24384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  <p:extLst>
      <p:ext uri="{BB962C8B-B14F-4D97-AF65-F5344CB8AC3E}">
        <p14:creationId xmlns:p14="http://schemas.microsoft.com/office/powerpoint/2010/main" val="37751032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990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Westside Education &amp; Training Center (WETC)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220AC9C8-9790-4EFA-95AF-9B5F766D7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34000"/>
            <a:ext cx="38862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Main Entry</a:t>
            </a:r>
          </a:p>
        </p:txBody>
      </p:sp>
      <p:pic>
        <p:nvPicPr>
          <p:cNvPr id="12" name="Picture 2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3F9202F2-7DF6-4283-823D-E33ED8A23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72390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156A70BD-34CF-46FF-862A-5A180A3E7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1143000"/>
            <a:ext cx="2286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  <p:extLst>
      <p:ext uri="{BB962C8B-B14F-4D97-AF65-F5344CB8AC3E}">
        <p14:creationId xmlns:p14="http://schemas.microsoft.com/office/powerpoint/2010/main" val="7425689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8B55D6F-9EB4-494A-BEB3-82F52E6E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990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0072BB"/>
                </a:solidFill>
                <a:latin typeface="Century Gothic" panose="020B0502020202020204" pitchFamily="34" charset="0"/>
              </a:rPr>
              <a:t>Westside Education &amp; Training Center (WETC)</a:t>
            </a:r>
            <a:endParaRPr lang="en-US" altLang="en-US" sz="3200" dirty="0">
              <a:solidFill>
                <a:srgbClr val="0072BB"/>
              </a:solidFill>
              <a:latin typeface="Arial Black" panose="020B0604020202020204" pitchFamily="34" charset="0"/>
            </a:endParaRPr>
          </a:p>
        </p:txBody>
      </p:sp>
      <p:grpSp>
        <p:nvGrpSpPr>
          <p:cNvPr id="104451" name="Group 1"/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04456" name="Picture 2" descr="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5473700"/>
            <a:ext cx="24685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220AC9C8-9790-4EFA-95AF-9B5F766D7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76" y="5044440"/>
            <a:ext cx="458628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Building “A” Lobby/Learning Stair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8EB295EA-AC57-4FC1-BE2B-565103691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5384" y="2526268"/>
            <a:ext cx="51816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Building “B” Learning Stair Level 2</a:t>
            </a:r>
          </a:p>
        </p:txBody>
      </p:sp>
      <p:pic>
        <p:nvPicPr>
          <p:cNvPr id="12" name="Picture 2" descr="The inside of a building&#10;&#10;Description automatically generated">
            <a:extLst>
              <a:ext uri="{FF2B5EF4-FFF2-40B4-BE49-F238E27FC236}">
                <a16:creationId xmlns:a16="http://schemas.microsoft.com/office/drawing/2014/main" id="{CA4C13D3-3B31-4243-8B3B-0ABA050EA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" y="1236757"/>
            <a:ext cx="6705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3C98AAAB-1F91-42B4-A346-6C8B9AD3F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888" y="28956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C7371537-342D-4828-A19F-8525F8255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1062335"/>
            <a:ext cx="23241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latin typeface="+mj-lt"/>
              </a:rPr>
              <a:t>GMP Approved</a:t>
            </a:r>
          </a:p>
        </p:txBody>
      </p:sp>
    </p:spTree>
    <p:extLst>
      <p:ext uri="{BB962C8B-B14F-4D97-AF65-F5344CB8AC3E}">
        <p14:creationId xmlns:p14="http://schemas.microsoft.com/office/powerpoint/2010/main" val="3171332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163F812B4487428EE08E0D34308748" ma:contentTypeVersion="0" ma:contentTypeDescription="Create a new document." ma:contentTypeScope="" ma:versionID="8070cc85b5a0ebf1512ded7239988b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3898D9-5BA5-4A59-A80D-3811AFD68C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1D0B7FB-0603-490B-AA3C-9EC0EF8F56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07F80D-3131-4D2A-8DB8-5BDE1636304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4790</TotalTime>
  <Words>6602</Words>
  <Application>Microsoft Macintosh PowerPoint</Application>
  <PresentationFormat>Widescreen</PresentationFormat>
  <Paragraphs>1529</Paragraphs>
  <Slides>130</Slides>
  <Notes>81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9" baseType="lpstr">
      <vt:lpstr>Arial</vt:lpstr>
      <vt:lpstr>Arial Black</vt:lpstr>
      <vt:lpstr>Arial Nova</vt:lpstr>
      <vt:lpstr>Calibri</vt:lpstr>
      <vt:lpstr>Calibri Light</vt:lpstr>
      <vt:lpstr>Century Gothic</vt:lpstr>
      <vt:lpstr>Wingdings</vt:lpstr>
      <vt:lpstr>Office Theme</vt:lpstr>
      <vt:lpstr>Acrobat Document</vt:lpstr>
      <vt:lpstr>PowerPoint Presentation</vt:lpstr>
      <vt:lpstr>PowerPoint Presentation</vt:lpstr>
      <vt:lpstr>CIP Construction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St. Philip’s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 Antonio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Main Entry</vt:lpstr>
      <vt:lpstr>PowerPoint Presentation</vt:lpstr>
      <vt:lpstr>PowerPoint Presentation</vt:lpstr>
      <vt:lpstr>PowerPoint Presentation</vt:lpstr>
      <vt:lpstr>PowerPoint Presentation</vt:lpstr>
      <vt:lpstr>Northwest Vista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Palo Alto College</vt:lpstr>
      <vt:lpstr>PowerPoint Presentation</vt:lpstr>
      <vt:lpstr>PowerPoint Presentation</vt:lpstr>
      <vt:lpstr>PowerPoint Presentation</vt:lpstr>
      <vt:lpstr>Site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Northeast Lakeview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and Training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CIP Technology Investments </vt:lpstr>
      <vt:lpstr>Technology Domains</vt:lpstr>
      <vt:lpstr>Infrastructure and ACOL</vt:lpstr>
      <vt:lpstr>Instructional Technology</vt:lpstr>
      <vt:lpstr>Communication / Collaboration Tools</vt:lpstr>
      <vt:lpstr>Reporting and Analytics</vt:lpstr>
      <vt:lpstr>Mobile Technology and Security</vt:lpstr>
      <vt:lpstr>Investment Summary</vt:lpstr>
      <vt:lpstr>Projects Under Review / In Flight</vt:lpstr>
      <vt:lpstr>Project Adds, Deletes, Modifications</vt:lpstr>
      <vt:lpstr>PowerPoint Presentation</vt:lpstr>
      <vt:lpstr>Construction Manager’s (CMAR) SMWVBE Subcontracting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 Next Meeting</vt:lpstr>
      <vt:lpstr>PowerPoint Presentation</vt:lpstr>
      <vt:lpstr>Appendix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De Haro</dc:creator>
  <cp:lastModifiedBy>Isidro Medina</cp:lastModifiedBy>
  <cp:revision>244</cp:revision>
  <cp:lastPrinted>2020-02-24T01:38:07Z</cp:lastPrinted>
  <dcterms:created xsi:type="dcterms:W3CDTF">2020-02-12T21:15:19Z</dcterms:created>
  <dcterms:modified xsi:type="dcterms:W3CDTF">2020-06-24T19:37:34Z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0x010100D2163F812B4487428EE08E0D34308748</vt:lpwstr>
  </property>
</Properties>
</file>